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11.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1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1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1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4"/>
    <p:sldMasterId id="2147483737" r:id="rId5"/>
    <p:sldMasterId id="2147483740" r:id="rId6"/>
    <p:sldMasterId id="2147483743" r:id="rId7"/>
    <p:sldMasterId id="2147483764" r:id="rId8"/>
    <p:sldMasterId id="2147483746" r:id="rId9"/>
    <p:sldMasterId id="2147483752" r:id="rId10"/>
    <p:sldMasterId id="2147483749" r:id="rId11"/>
    <p:sldMasterId id="2147483755" r:id="rId12"/>
    <p:sldMasterId id="2147483758" r:id="rId13"/>
    <p:sldMasterId id="2147483761" r:id="rId14"/>
    <p:sldMasterId id="2147483663" r:id="rId15"/>
    <p:sldMasterId id="2147483668" r:id="rId16"/>
    <p:sldMasterId id="2147483677" r:id="rId17"/>
  </p:sldMasterIdLst>
  <p:sldIdLst>
    <p:sldId id="256" r:id="rId18"/>
    <p:sldId id="290" r:id="rId19"/>
    <p:sldId id="292"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284"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DB04"/>
    <a:srgbClr val="53B2E5"/>
    <a:srgbClr val="CFBDDD"/>
    <a:srgbClr val="FFD300"/>
    <a:srgbClr val="C9BBDD"/>
    <a:srgbClr val="A789BE"/>
    <a:srgbClr val="282729"/>
    <a:srgbClr val="9E007E"/>
    <a:srgbClr val="94E7EA"/>
    <a:srgbClr val="12B2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AC804-F579-482D-95C2-18CDAD9E0D38}" v="24" dt="2023-10-12T09:01:10.0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6"/>
    <p:restoredTop sz="94694"/>
  </p:normalViewPr>
  <p:slideViewPr>
    <p:cSldViewPr snapToGrid="0">
      <p:cViewPr varScale="1">
        <p:scale>
          <a:sx n="80" d="100"/>
          <a:sy n="80" d="100"/>
        </p:scale>
        <p:origin x="84" y="7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4.xml"/><Relationship Id="rId34" Type="http://schemas.openxmlformats.org/officeDocument/2006/relationships/slide" Target="slides/slide17.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1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9B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Art and Design</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a:extLst>
              <a:ext uri="{FF2B5EF4-FFF2-40B4-BE49-F238E27FC236}">
                <a16:creationId xmlns:a16="http://schemas.microsoft.com/office/drawing/2014/main" id="{78523399-B99C-7D0F-F605-A8C6A9AB80D4}"/>
              </a:ext>
            </a:extLst>
          </p:cNvPr>
          <p:cNvPicPr>
            <a:picLocks noChangeAspect="1"/>
          </p:cNvPicPr>
          <p:nvPr userDrawn="1"/>
        </p:nvPicPr>
        <p:blipFill>
          <a:blip r:embed="rId3"/>
          <a:stretch>
            <a:fillRect/>
          </a:stretch>
        </p:blipFill>
        <p:spPr>
          <a:xfrm>
            <a:off x="5510756" y="1841500"/>
            <a:ext cx="3340100" cy="50165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508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2" name="Picture 1">
            <a:extLst>
              <a:ext uri="{FF2B5EF4-FFF2-40B4-BE49-F238E27FC236}">
                <a16:creationId xmlns:a16="http://schemas.microsoft.com/office/drawing/2014/main" id="{AA5C5696-4B6E-F517-3F78-9C540C659623}"/>
              </a:ext>
            </a:extLst>
          </p:cNvPr>
          <p:cNvPicPr>
            <a:picLocks noChangeAspect="1"/>
          </p:cNvPicPr>
          <p:nvPr userDrawn="1"/>
        </p:nvPicPr>
        <p:blipFill>
          <a:blip r:embed="rId3"/>
          <a:stretch>
            <a:fillRect/>
          </a:stretch>
        </p:blipFill>
        <p:spPr>
          <a:xfrm rot="2322719">
            <a:off x="5874639" y="2878012"/>
            <a:ext cx="3003759" cy="4505638"/>
          </a:xfrm>
          <a:prstGeom prst="rect">
            <a:avLst/>
          </a:prstGeom>
        </p:spPr>
      </p:pic>
    </p:spTree>
    <p:extLst>
      <p:ext uri="{BB962C8B-B14F-4D97-AF65-F5344CB8AC3E}">
        <p14:creationId xmlns:p14="http://schemas.microsoft.com/office/powerpoint/2010/main" val="1740580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53B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Business</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10" name="Picture 9">
            <a:extLst>
              <a:ext uri="{FF2B5EF4-FFF2-40B4-BE49-F238E27FC236}">
                <a16:creationId xmlns:a16="http://schemas.microsoft.com/office/drawing/2014/main" id="{337B4270-A06A-8828-9E1C-BAA814B45B53}"/>
              </a:ext>
            </a:extLst>
          </p:cNvPr>
          <p:cNvPicPr>
            <a:picLocks noChangeAspect="1"/>
          </p:cNvPicPr>
          <p:nvPr userDrawn="1"/>
        </p:nvPicPr>
        <p:blipFill>
          <a:blip r:embed="rId3"/>
          <a:stretch>
            <a:fillRect/>
          </a:stretch>
        </p:blipFill>
        <p:spPr>
          <a:xfrm>
            <a:off x="3933189" y="2652723"/>
            <a:ext cx="6541770" cy="4355660"/>
          </a:xfrm>
          <a:prstGeom prst="rect">
            <a:avLst/>
          </a:prstGeom>
        </p:spPr>
      </p:pic>
    </p:spTree>
    <p:extLst>
      <p:ext uri="{BB962C8B-B14F-4D97-AF65-F5344CB8AC3E}">
        <p14:creationId xmlns:p14="http://schemas.microsoft.com/office/powerpoint/2010/main" val="2983314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292960-EF12-8ECF-04E5-DCA0DC7BEA8C}"/>
              </a:ext>
            </a:extLst>
          </p:cNvPr>
          <p:cNvSpPr/>
          <p:nvPr userDrawn="1"/>
        </p:nvSpPr>
        <p:spPr>
          <a:xfrm>
            <a:off x="0" y="0"/>
            <a:ext cx="9144000" cy="6858000"/>
          </a:xfrm>
          <a:prstGeom prst="rect">
            <a:avLst/>
          </a:prstGeom>
          <a:solidFill>
            <a:srgbClr val="53B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6" name="Picture 5">
            <a:extLst>
              <a:ext uri="{FF2B5EF4-FFF2-40B4-BE49-F238E27FC236}">
                <a16:creationId xmlns:a16="http://schemas.microsoft.com/office/drawing/2014/main" id="{1E047F71-3D30-6BAD-7C94-3463AB7D5369}"/>
              </a:ext>
            </a:extLst>
          </p:cNvPr>
          <p:cNvPicPr>
            <a:picLocks noChangeAspect="1"/>
          </p:cNvPicPr>
          <p:nvPr userDrawn="1"/>
        </p:nvPicPr>
        <p:blipFill>
          <a:blip r:embed="rId3"/>
          <a:stretch>
            <a:fillRect/>
          </a:stretch>
        </p:blipFill>
        <p:spPr>
          <a:xfrm>
            <a:off x="4572000" y="3260035"/>
            <a:ext cx="5629648" cy="3748348"/>
          </a:xfrm>
          <a:prstGeom prst="rect">
            <a:avLst/>
          </a:prstGeom>
        </p:spPr>
      </p:pic>
    </p:spTree>
    <p:extLst>
      <p:ext uri="{BB962C8B-B14F-4D97-AF65-F5344CB8AC3E}">
        <p14:creationId xmlns:p14="http://schemas.microsoft.com/office/powerpoint/2010/main" val="540666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D8DB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Design and Technology</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12" name="Picture 11">
            <a:extLst>
              <a:ext uri="{FF2B5EF4-FFF2-40B4-BE49-F238E27FC236}">
                <a16:creationId xmlns:a16="http://schemas.microsoft.com/office/drawing/2014/main" id="{DCBAA3AA-A253-4179-EA3D-C961FD477530}"/>
              </a:ext>
            </a:extLst>
          </p:cNvPr>
          <p:cNvPicPr>
            <a:picLocks noChangeAspect="1"/>
          </p:cNvPicPr>
          <p:nvPr userDrawn="1"/>
        </p:nvPicPr>
        <p:blipFill>
          <a:blip r:embed="rId3"/>
          <a:stretch>
            <a:fillRect/>
          </a:stretch>
        </p:blipFill>
        <p:spPr>
          <a:xfrm>
            <a:off x="4451351" y="3517900"/>
            <a:ext cx="5016500" cy="3340100"/>
          </a:xfrm>
          <a:prstGeom prst="rect">
            <a:avLst/>
          </a:prstGeom>
        </p:spPr>
      </p:pic>
    </p:spTree>
    <p:extLst>
      <p:ext uri="{BB962C8B-B14F-4D97-AF65-F5344CB8AC3E}">
        <p14:creationId xmlns:p14="http://schemas.microsoft.com/office/powerpoint/2010/main" val="3420963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292960-EF12-8ECF-04E5-DCA0DC7BEA8C}"/>
              </a:ext>
            </a:extLst>
          </p:cNvPr>
          <p:cNvSpPr/>
          <p:nvPr userDrawn="1"/>
        </p:nvSpPr>
        <p:spPr>
          <a:xfrm>
            <a:off x="0" y="0"/>
            <a:ext cx="9144000" cy="6858000"/>
          </a:xfrm>
          <a:prstGeom prst="rect">
            <a:avLst/>
          </a:prstGeom>
          <a:solidFill>
            <a:srgbClr val="D8DB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a:extLst>
              <a:ext uri="{FF2B5EF4-FFF2-40B4-BE49-F238E27FC236}">
                <a16:creationId xmlns:a16="http://schemas.microsoft.com/office/drawing/2014/main" id="{855B4460-FD94-7E6C-0D8D-56301D4543AF}"/>
              </a:ext>
            </a:extLst>
          </p:cNvPr>
          <p:cNvPicPr>
            <a:picLocks noChangeAspect="1"/>
          </p:cNvPicPr>
          <p:nvPr userDrawn="1"/>
        </p:nvPicPr>
        <p:blipFill>
          <a:blip r:embed="rId3"/>
          <a:stretch>
            <a:fillRect/>
          </a:stretch>
        </p:blipFill>
        <p:spPr>
          <a:xfrm>
            <a:off x="5191308" y="4161375"/>
            <a:ext cx="4068154" cy="2708670"/>
          </a:xfrm>
          <a:prstGeom prst="rect">
            <a:avLst/>
          </a:prstGeom>
        </p:spPr>
      </p:pic>
    </p:spTree>
    <p:extLst>
      <p:ext uri="{BB962C8B-B14F-4D97-AF65-F5344CB8AC3E}">
        <p14:creationId xmlns:p14="http://schemas.microsoft.com/office/powerpoint/2010/main" val="20929886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Design and Technology</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7" name="Picture 6" descr="A picture containing dark&#10;&#10;Description automatically generated">
            <a:extLst>
              <a:ext uri="{FF2B5EF4-FFF2-40B4-BE49-F238E27FC236}">
                <a16:creationId xmlns:a16="http://schemas.microsoft.com/office/drawing/2014/main" id="{5EF3D583-13F6-A896-0ADF-7DF922132085}"/>
              </a:ext>
            </a:extLst>
          </p:cNvPr>
          <p:cNvPicPr>
            <a:picLocks noChangeAspect="1"/>
          </p:cNvPicPr>
          <p:nvPr userDrawn="1"/>
        </p:nvPicPr>
        <p:blipFill>
          <a:blip r:embed="rId3"/>
          <a:stretch>
            <a:fillRect/>
          </a:stretch>
        </p:blipFill>
        <p:spPr>
          <a:xfrm>
            <a:off x="3295297" y="2556489"/>
            <a:ext cx="6460444" cy="4301511"/>
          </a:xfrm>
          <a:prstGeom prst="rect">
            <a:avLst/>
          </a:prstGeom>
        </p:spPr>
      </p:pic>
    </p:spTree>
    <p:extLst>
      <p:ext uri="{BB962C8B-B14F-4D97-AF65-F5344CB8AC3E}">
        <p14:creationId xmlns:p14="http://schemas.microsoft.com/office/powerpoint/2010/main" val="2806106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descr="A picture containing dark&#10;&#10;Description automatically generated">
            <a:extLst>
              <a:ext uri="{FF2B5EF4-FFF2-40B4-BE49-F238E27FC236}">
                <a16:creationId xmlns:a16="http://schemas.microsoft.com/office/drawing/2014/main" id="{16341F73-FC21-13A0-31F7-8B574314D8EA}"/>
              </a:ext>
            </a:extLst>
          </p:cNvPr>
          <p:cNvPicPr>
            <a:picLocks noChangeAspect="1"/>
          </p:cNvPicPr>
          <p:nvPr userDrawn="1"/>
        </p:nvPicPr>
        <p:blipFill>
          <a:blip r:embed="rId3"/>
          <a:stretch>
            <a:fillRect/>
          </a:stretch>
        </p:blipFill>
        <p:spPr>
          <a:xfrm>
            <a:off x="4162247" y="3267856"/>
            <a:ext cx="5392041" cy="3590144"/>
          </a:xfrm>
          <a:prstGeom prst="rect">
            <a:avLst/>
          </a:prstGeom>
        </p:spPr>
      </p:pic>
    </p:spTree>
    <p:extLst>
      <p:ext uri="{BB962C8B-B14F-4D97-AF65-F5344CB8AC3E}">
        <p14:creationId xmlns:p14="http://schemas.microsoft.com/office/powerpoint/2010/main" val="3045866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Music Technology</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descr="A picture containing dark&#10;&#10;Description automatically generated">
            <a:extLst>
              <a:ext uri="{FF2B5EF4-FFF2-40B4-BE49-F238E27FC236}">
                <a16:creationId xmlns:a16="http://schemas.microsoft.com/office/drawing/2014/main" id="{44688D0B-8D10-7022-DA76-D32C3828C4FB}"/>
              </a:ext>
            </a:extLst>
          </p:cNvPr>
          <p:cNvPicPr>
            <a:picLocks noChangeAspect="1"/>
          </p:cNvPicPr>
          <p:nvPr userDrawn="1"/>
        </p:nvPicPr>
        <p:blipFill rotWithShape="1">
          <a:blip r:embed="rId3"/>
          <a:srcRect r="33870"/>
          <a:stretch/>
        </p:blipFill>
        <p:spPr>
          <a:xfrm>
            <a:off x="4172994" y="2556489"/>
            <a:ext cx="4971006" cy="5005011"/>
          </a:xfrm>
          <a:prstGeom prst="rect">
            <a:avLst/>
          </a:prstGeom>
        </p:spPr>
      </p:pic>
    </p:spTree>
    <p:extLst>
      <p:ext uri="{BB962C8B-B14F-4D97-AF65-F5344CB8AC3E}">
        <p14:creationId xmlns:p14="http://schemas.microsoft.com/office/powerpoint/2010/main" val="398107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descr="A picture containing dark&#10;&#10;Description automatically generated">
            <a:extLst>
              <a:ext uri="{FF2B5EF4-FFF2-40B4-BE49-F238E27FC236}">
                <a16:creationId xmlns:a16="http://schemas.microsoft.com/office/drawing/2014/main" id="{19F98A35-5EEF-E7F0-B62A-F1A2A1FB570A}"/>
              </a:ext>
            </a:extLst>
          </p:cNvPr>
          <p:cNvPicPr>
            <a:picLocks noChangeAspect="1"/>
          </p:cNvPicPr>
          <p:nvPr userDrawn="1"/>
        </p:nvPicPr>
        <p:blipFill rotWithShape="1">
          <a:blip r:embed="rId3"/>
          <a:srcRect r="24196"/>
          <a:stretch/>
        </p:blipFill>
        <p:spPr>
          <a:xfrm>
            <a:off x="4119390" y="3148144"/>
            <a:ext cx="5024609" cy="4413356"/>
          </a:xfrm>
          <a:prstGeom prst="rect">
            <a:avLst/>
          </a:prstGeom>
        </p:spPr>
      </p:pic>
    </p:spTree>
    <p:extLst>
      <p:ext uri="{BB962C8B-B14F-4D97-AF65-F5344CB8AC3E}">
        <p14:creationId xmlns:p14="http://schemas.microsoft.com/office/powerpoint/2010/main" val="2173444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Economics A</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descr="A picture containing lamp, orange&#10;&#10;Description automatically generated">
            <a:extLst>
              <a:ext uri="{FF2B5EF4-FFF2-40B4-BE49-F238E27FC236}">
                <a16:creationId xmlns:a16="http://schemas.microsoft.com/office/drawing/2014/main" id="{823879FE-2B49-C12C-F676-28E9F7685EA0}"/>
              </a:ext>
            </a:extLst>
          </p:cNvPr>
          <p:cNvPicPr>
            <a:picLocks noChangeAspect="1"/>
          </p:cNvPicPr>
          <p:nvPr userDrawn="1"/>
        </p:nvPicPr>
        <p:blipFill rotWithShape="1">
          <a:blip r:embed="rId3"/>
          <a:srcRect r="18930"/>
          <a:stretch/>
        </p:blipFill>
        <p:spPr>
          <a:xfrm>
            <a:off x="4029561" y="2657544"/>
            <a:ext cx="5114439" cy="4200456"/>
          </a:xfrm>
          <a:prstGeom prst="rect">
            <a:avLst/>
          </a:prstGeom>
        </p:spPr>
      </p:pic>
    </p:spTree>
    <p:extLst>
      <p:ext uri="{BB962C8B-B14F-4D97-AF65-F5344CB8AC3E}">
        <p14:creationId xmlns:p14="http://schemas.microsoft.com/office/powerpoint/2010/main" val="268456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9144000" cy="6858000"/>
          </a:xfrm>
          <a:prstGeom prst="rect">
            <a:avLst/>
          </a:prstGeom>
          <a:solidFill>
            <a:srgbClr val="C9B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6" name="Picture 5" descr="A picture containing graphical user interface&#10;&#10;Description automatically generated">
            <a:extLst>
              <a:ext uri="{FF2B5EF4-FFF2-40B4-BE49-F238E27FC236}">
                <a16:creationId xmlns:a16="http://schemas.microsoft.com/office/drawing/2014/main" id="{106A583A-4FB2-AB5C-8ACE-89809AE04D3C}"/>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a:extLst>
              <a:ext uri="{FF2B5EF4-FFF2-40B4-BE49-F238E27FC236}">
                <a16:creationId xmlns:a16="http://schemas.microsoft.com/office/drawing/2014/main" id="{582D2585-A661-FB23-A922-03B9B9DE2D90}"/>
              </a:ext>
            </a:extLst>
          </p:cNvPr>
          <p:cNvPicPr>
            <a:picLocks noChangeAspect="1"/>
          </p:cNvPicPr>
          <p:nvPr userDrawn="1"/>
        </p:nvPicPr>
        <p:blipFill>
          <a:blip r:embed="rId3"/>
          <a:stretch>
            <a:fillRect/>
          </a:stretch>
        </p:blipFill>
        <p:spPr>
          <a:xfrm>
            <a:off x="6678173" y="3251200"/>
            <a:ext cx="2401489" cy="36068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2" name="Picture 1" descr="A picture containing lamp, orange&#10;&#10;Description automatically generated">
            <a:extLst>
              <a:ext uri="{FF2B5EF4-FFF2-40B4-BE49-F238E27FC236}">
                <a16:creationId xmlns:a16="http://schemas.microsoft.com/office/drawing/2014/main" id="{CFDB9754-FC08-066D-42BB-5A4996859077}"/>
              </a:ext>
            </a:extLst>
          </p:cNvPr>
          <p:cNvPicPr>
            <a:picLocks noChangeAspect="1"/>
          </p:cNvPicPr>
          <p:nvPr userDrawn="1"/>
        </p:nvPicPr>
        <p:blipFill rotWithShape="1">
          <a:blip r:embed="rId3"/>
          <a:srcRect r="18930"/>
          <a:stretch/>
        </p:blipFill>
        <p:spPr>
          <a:xfrm>
            <a:off x="5133854" y="3564493"/>
            <a:ext cx="4010146" cy="3293507"/>
          </a:xfrm>
          <a:prstGeom prst="rect">
            <a:avLst/>
          </a:prstGeom>
        </p:spPr>
      </p:pic>
    </p:spTree>
    <p:extLst>
      <p:ext uri="{BB962C8B-B14F-4D97-AF65-F5344CB8AC3E}">
        <p14:creationId xmlns:p14="http://schemas.microsoft.com/office/powerpoint/2010/main" val="202711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Economics B</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descr="A picture containing flying, blue, dark, aircraft&#10;&#10;Description automatically generated">
            <a:extLst>
              <a:ext uri="{FF2B5EF4-FFF2-40B4-BE49-F238E27FC236}">
                <a16:creationId xmlns:a16="http://schemas.microsoft.com/office/drawing/2014/main" id="{016C5D2E-AAE2-3ADE-6E00-CC90879CB9CA}"/>
              </a:ext>
            </a:extLst>
          </p:cNvPr>
          <p:cNvPicPr>
            <a:picLocks noChangeAspect="1"/>
          </p:cNvPicPr>
          <p:nvPr userDrawn="1"/>
        </p:nvPicPr>
        <p:blipFill>
          <a:blip r:embed="rId3"/>
          <a:stretch>
            <a:fillRect/>
          </a:stretch>
        </p:blipFill>
        <p:spPr>
          <a:xfrm>
            <a:off x="4693249" y="1164643"/>
            <a:ext cx="4566213" cy="6858000"/>
          </a:xfrm>
          <a:prstGeom prst="rect">
            <a:avLst/>
          </a:prstGeom>
        </p:spPr>
      </p:pic>
    </p:spTree>
    <p:extLst>
      <p:ext uri="{BB962C8B-B14F-4D97-AF65-F5344CB8AC3E}">
        <p14:creationId xmlns:p14="http://schemas.microsoft.com/office/powerpoint/2010/main" val="7193360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descr="A picture containing flying, blue, dark, aircraft&#10;&#10;Description automatically generated">
            <a:extLst>
              <a:ext uri="{FF2B5EF4-FFF2-40B4-BE49-F238E27FC236}">
                <a16:creationId xmlns:a16="http://schemas.microsoft.com/office/drawing/2014/main" id="{F88B71CC-C37C-1CB3-3822-E0E072A55601}"/>
              </a:ext>
            </a:extLst>
          </p:cNvPr>
          <p:cNvPicPr>
            <a:picLocks noChangeAspect="1"/>
          </p:cNvPicPr>
          <p:nvPr userDrawn="1"/>
        </p:nvPicPr>
        <p:blipFill>
          <a:blip r:embed="rId3"/>
          <a:stretch>
            <a:fillRect/>
          </a:stretch>
        </p:blipFill>
        <p:spPr>
          <a:xfrm>
            <a:off x="5973847" y="2866707"/>
            <a:ext cx="3285615" cy="4934669"/>
          </a:xfrm>
          <a:prstGeom prst="rect">
            <a:avLst/>
          </a:prstGeom>
        </p:spPr>
      </p:pic>
    </p:spTree>
    <p:extLst>
      <p:ext uri="{BB962C8B-B14F-4D97-AF65-F5344CB8AC3E}">
        <p14:creationId xmlns:p14="http://schemas.microsoft.com/office/powerpoint/2010/main" val="36826100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noChangeAspect="1"/>
          </p:cNvPicPr>
          <p:nvPr userDrawn="1"/>
        </p:nvPicPr>
        <p:blipFill>
          <a:blip r:embed="rId2"/>
          <a:stretch>
            <a:fillRect/>
          </a:stretch>
        </p:blipFill>
        <p:spPr>
          <a:xfrm>
            <a:off x="1494967" y="379295"/>
            <a:ext cx="6154066" cy="6099411"/>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1393890" y="2324958"/>
            <a:ext cx="635622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3391070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noChangeAspect="1"/>
          </p:cNvSpPr>
          <p:nvPr userDrawn="1"/>
        </p:nvSpPr>
        <p:spPr>
          <a:xfrm>
            <a:off x="1494968" y="379294"/>
            <a:ext cx="6154066" cy="611632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1393890" y="2324958"/>
            <a:ext cx="635622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12543211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userDrawn="1"/>
        </p:nvSpPr>
        <p:spPr>
          <a:xfrm>
            <a:off x="1494967" y="382772"/>
            <a:ext cx="6154066" cy="6070167"/>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1393890" y="2324958"/>
            <a:ext cx="635622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val="24833475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userDrawn="1"/>
        </p:nvSpPr>
        <p:spPr>
          <a:xfrm>
            <a:off x="1494967" y="382772"/>
            <a:ext cx="6154066"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1393890" y="2324958"/>
            <a:ext cx="635622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val="2719664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userDrawn="1"/>
        </p:nvSpPr>
        <p:spPr>
          <a:xfrm>
            <a:off x="1494967" y="382772"/>
            <a:ext cx="6154066"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1393890" y="2324958"/>
            <a:ext cx="635622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val="3654455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1798178" y="0"/>
            <a:ext cx="7345822"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611738" y="1651235"/>
            <a:ext cx="3960261"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611739" y="343825"/>
            <a:ext cx="3960258"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575778"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915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611741" y="1632559"/>
            <a:ext cx="3786640"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2753360"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611739" y="343825"/>
            <a:ext cx="3786638"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575778"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837347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FF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Art and Design</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9" name="Picture 8" descr="A close-up of some flowers&#10;&#10;Description automatically generated with medium confidence">
            <a:extLst>
              <a:ext uri="{FF2B5EF4-FFF2-40B4-BE49-F238E27FC236}">
                <a16:creationId xmlns:a16="http://schemas.microsoft.com/office/drawing/2014/main" id="{666D7395-2580-EF84-D5CD-7EBEA541C1C8}"/>
              </a:ext>
            </a:extLst>
          </p:cNvPr>
          <p:cNvPicPr>
            <a:picLocks noChangeAspect="1"/>
          </p:cNvPicPr>
          <p:nvPr userDrawn="1"/>
        </p:nvPicPr>
        <p:blipFill>
          <a:blip r:embed="rId3"/>
          <a:stretch>
            <a:fillRect/>
          </a:stretch>
        </p:blipFill>
        <p:spPr>
          <a:xfrm>
            <a:off x="6036606" y="2556489"/>
            <a:ext cx="2991932" cy="4487898"/>
          </a:xfrm>
          <a:prstGeom prst="rect">
            <a:avLst/>
          </a:prstGeom>
        </p:spPr>
      </p:pic>
    </p:spTree>
    <p:extLst>
      <p:ext uri="{BB962C8B-B14F-4D97-AF65-F5344CB8AC3E}">
        <p14:creationId xmlns:p14="http://schemas.microsoft.com/office/powerpoint/2010/main" val="6656718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userDrawn="1"/>
        </p:nvSpPr>
        <p:spPr>
          <a:xfrm>
            <a:off x="6390640" y="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4216402" y="343825"/>
            <a:ext cx="4351820"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userDrawn="1"/>
        </p:nvCxnSpPr>
        <p:spPr>
          <a:xfrm>
            <a:off x="8581858" y="343825"/>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1607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userDrawn="1"/>
        </p:nvSpPr>
        <p:spPr>
          <a:xfrm>
            <a:off x="6390640" y="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4184501" y="343825"/>
            <a:ext cx="4351817"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4184503" y="1623985"/>
            <a:ext cx="4351820"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userDrawn="1"/>
        </p:nvCxnSpPr>
        <p:spPr>
          <a:xfrm>
            <a:off x="8581858" y="343825"/>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48327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611741" y="1632559"/>
            <a:ext cx="3786640"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Rectangle 11">
            <a:extLst>
              <a:ext uri="{FF2B5EF4-FFF2-40B4-BE49-F238E27FC236}">
                <a16:creationId xmlns:a16="http://schemas.microsoft.com/office/drawing/2014/main" id="{A69CF9A3-F75E-1543-A4D6-D433935AC8E6}"/>
              </a:ext>
            </a:extLst>
          </p:cNvPr>
          <p:cNvSpPr/>
          <p:nvPr userDrawn="1"/>
        </p:nvSpPr>
        <p:spPr>
          <a:xfrm>
            <a:off x="0" y="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611739" y="343825"/>
            <a:ext cx="635622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userDrawn="1"/>
        </p:nvCxnSpPr>
        <p:spPr>
          <a:xfrm>
            <a:off x="575778"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userDrawn="1"/>
        </p:nvSpPr>
        <p:spPr>
          <a:xfrm>
            <a:off x="6305254"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36845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userDrawn="1"/>
        </p:nvSpPr>
        <p:spPr>
          <a:xfrm>
            <a:off x="0" y="0"/>
            <a:ext cx="2753360"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611739" y="2699860"/>
            <a:ext cx="5432964"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611739" y="1392450"/>
            <a:ext cx="5432964"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userDrawn="1"/>
        </p:nvCxnSpPr>
        <p:spPr>
          <a:xfrm>
            <a:off x="575778"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666758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0"/>
            <a:ext cx="2753360"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611739" y="2699860"/>
            <a:ext cx="5432964"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507998"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547639" y="1392450"/>
            <a:ext cx="8088356"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84405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3474720" y="3180080"/>
            <a:ext cx="566928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userDrawn="1"/>
        </p:nvSpPr>
        <p:spPr>
          <a:xfrm>
            <a:off x="0" y="0"/>
            <a:ext cx="2753360"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userDrawn="1"/>
        </p:nvCxnSpPr>
        <p:spPr>
          <a:xfrm>
            <a:off x="507998"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556889" y="343825"/>
            <a:ext cx="807910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611740" y="1632560"/>
            <a:ext cx="5281060"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3" name="Shape 18">
            <a:extLst>
              <a:ext uri="{FF2B5EF4-FFF2-40B4-BE49-F238E27FC236}">
                <a16:creationId xmlns:a16="http://schemas.microsoft.com/office/drawing/2014/main" id="{BFA1C70D-1C61-8E49-B7DC-53880C4C191F}"/>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0770999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userDrawn="1"/>
        </p:nvSpPr>
        <p:spPr>
          <a:xfrm>
            <a:off x="0" y="343825"/>
            <a:ext cx="507998"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611740" y="1632560"/>
            <a:ext cx="5281060"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23" name="Shape 18">
            <a:extLst>
              <a:ext uri="{FF2B5EF4-FFF2-40B4-BE49-F238E27FC236}">
                <a16:creationId xmlns:a16="http://schemas.microsoft.com/office/drawing/2014/main" id="{6A24D8D4-2F76-874D-90FB-A1FD312DC89C}"/>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53002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5"/>
            <a:ext cx="507998"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611740"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4768331"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0100178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userDrawn="1"/>
        </p:nvSpPr>
        <p:spPr>
          <a:xfrm>
            <a:off x="3" y="343825"/>
            <a:ext cx="507998"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userDrawn="1"/>
        </p:nvCxnSpPr>
        <p:spPr>
          <a:xfrm>
            <a:off x="508001"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611740" y="1632560"/>
            <a:ext cx="5281060"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Shape 18">
            <a:extLst>
              <a:ext uri="{FF2B5EF4-FFF2-40B4-BE49-F238E27FC236}">
                <a16:creationId xmlns:a16="http://schemas.microsoft.com/office/drawing/2014/main" id="{E452DC6E-D284-DA4A-B95E-C40FCD559981}"/>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0888980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3" y="343825"/>
            <a:ext cx="507998"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611740"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4768331"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52109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FF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2" name="Picture 1" descr="A close-up of some flowers&#10;&#10;Description automatically generated with medium confidence">
            <a:extLst>
              <a:ext uri="{FF2B5EF4-FFF2-40B4-BE49-F238E27FC236}">
                <a16:creationId xmlns:a16="http://schemas.microsoft.com/office/drawing/2014/main" id="{204673DA-D2EA-D873-ACC2-4F79E1583A1E}"/>
              </a:ext>
            </a:extLst>
          </p:cNvPr>
          <p:cNvPicPr>
            <a:picLocks noChangeAspect="1"/>
          </p:cNvPicPr>
          <p:nvPr userDrawn="1"/>
        </p:nvPicPr>
        <p:blipFill>
          <a:blip r:embed="rId3"/>
          <a:stretch>
            <a:fillRect/>
          </a:stretch>
        </p:blipFill>
        <p:spPr>
          <a:xfrm>
            <a:off x="6618280" y="3428999"/>
            <a:ext cx="2410258" cy="3615387"/>
          </a:xfrm>
          <a:prstGeom prst="rect">
            <a:avLst/>
          </a:prstGeom>
        </p:spPr>
      </p:pic>
    </p:spTree>
    <p:extLst>
      <p:ext uri="{BB962C8B-B14F-4D97-AF65-F5344CB8AC3E}">
        <p14:creationId xmlns:p14="http://schemas.microsoft.com/office/powerpoint/2010/main" val="17659177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userDrawn="1"/>
        </p:nvSpPr>
        <p:spPr>
          <a:xfrm>
            <a:off x="3" y="343825"/>
            <a:ext cx="507998"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userDrawn="1"/>
        </p:nvCxnSpPr>
        <p:spPr>
          <a:xfrm>
            <a:off x="508001"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611740" y="1632560"/>
            <a:ext cx="5281060"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5" name="Shape 18">
            <a:extLst>
              <a:ext uri="{FF2B5EF4-FFF2-40B4-BE49-F238E27FC236}">
                <a16:creationId xmlns:a16="http://schemas.microsoft.com/office/drawing/2014/main" id="{A5C37964-46C7-314E-9370-D4C9898C9AA4}"/>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63740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3840480" y="3728720"/>
            <a:ext cx="530352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611739" y="343825"/>
            <a:ext cx="8109249"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611740" y="1632560"/>
            <a:ext cx="5758580"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57922E3B-EE72-A440-B354-D1DD05C40F24}"/>
              </a:ext>
            </a:extLst>
          </p:cNvPr>
          <p:cNvSpPr/>
          <p:nvPr userDrawn="1"/>
        </p:nvSpPr>
        <p:spPr>
          <a:xfrm>
            <a:off x="3" y="343825"/>
            <a:ext cx="507998"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userDrawn="1"/>
        </p:nvCxnSpPr>
        <p:spPr>
          <a:xfrm>
            <a:off x="508001"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108640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userDrawn="1"/>
        </p:nvSpPr>
        <p:spPr>
          <a:xfrm>
            <a:off x="0" y="2924"/>
            <a:ext cx="9144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 name="Picture 8" descr="Icon&#10;&#10;Description automatically generated">
            <a:extLst>
              <a:ext uri="{FF2B5EF4-FFF2-40B4-BE49-F238E27FC236}">
                <a16:creationId xmlns:a16="http://schemas.microsoft.com/office/drawing/2014/main" id="{F93EC978-AAF1-4E47-88F4-285548A330DD}"/>
              </a:ext>
            </a:extLst>
          </p:cNvPr>
          <p:cNvPicPr>
            <a:picLocks noChangeAspect="1"/>
          </p:cNvPicPr>
          <p:nvPr userDrawn="1"/>
        </p:nvPicPr>
        <p:blipFill>
          <a:blip r:embed="rId2"/>
          <a:stretch>
            <a:fillRect/>
          </a:stretch>
        </p:blipFill>
        <p:spPr>
          <a:xfrm>
            <a:off x="4232489" y="3429000"/>
            <a:ext cx="4779431" cy="3299076"/>
          </a:xfrm>
          <a:prstGeom prst="rect">
            <a:avLst/>
          </a:prstGeom>
        </p:spPr>
      </p:pic>
      <p:pic>
        <p:nvPicPr>
          <p:cNvPr id="8" name="Picture 7">
            <a:extLst>
              <a:ext uri="{FF2B5EF4-FFF2-40B4-BE49-F238E27FC236}">
                <a16:creationId xmlns:a16="http://schemas.microsoft.com/office/drawing/2014/main" id="{C2ED3160-4532-A74F-9D0A-36499A9349FB}"/>
              </a:ext>
            </a:extLst>
          </p:cNvPr>
          <p:cNvPicPr>
            <a:picLocks noChangeAspect="1"/>
          </p:cNvPicPr>
          <p:nvPr userDrawn="1"/>
        </p:nvPicPr>
        <p:blipFill>
          <a:blip r:embed="rId3"/>
          <a:stretch>
            <a:fillRect/>
          </a:stretch>
        </p:blipFill>
        <p:spPr>
          <a:xfrm>
            <a:off x="0" y="6091833"/>
            <a:ext cx="1749287" cy="790375"/>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611740" y="354915"/>
            <a:ext cx="6677025"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spTree>
    <p:extLst>
      <p:ext uri="{BB962C8B-B14F-4D97-AF65-F5344CB8AC3E}">
        <p14:creationId xmlns:p14="http://schemas.microsoft.com/office/powerpoint/2010/main" val="16986588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5"/>
            <a:ext cx="507998"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611740"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4768331"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296064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userDrawn="1"/>
        </p:nvSpPr>
        <p:spPr>
          <a:xfrm>
            <a:off x="0" y="343825"/>
            <a:ext cx="507998"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611740"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4768331"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2" name="Shape 18">
            <a:extLst>
              <a:ext uri="{FF2B5EF4-FFF2-40B4-BE49-F238E27FC236}">
                <a16:creationId xmlns:a16="http://schemas.microsoft.com/office/drawing/2014/main" id="{6B6E6BB4-68AF-8740-99AC-6901B3A20508}"/>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3192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userDrawn="1"/>
        </p:nvSpPr>
        <p:spPr>
          <a:xfrm>
            <a:off x="3" y="343825"/>
            <a:ext cx="507998"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userDrawn="1"/>
        </p:nvCxnSpPr>
        <p:spPr>
          <a:xfrm>
            <a:off x="507998" y="34858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611739" y="343825"/>
            <a:ext cx="8024255"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611740"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4768331" y="1632560"/>
            <a:ext cx="386766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a:p>
        </p:txBody>
      </p:sp>
      <p:sp>
        <p:nvSpPr>
          <p:cNvPr id="13" name="Shape 18">
            <a:extLst>
              <a:ext uri="{FF2B5EF4-FFF2-40B4-BE49-F238E27FC236}">
                <a16:creationId xmlns:a16="http://schemas.microsoft.com/office/drawing/2014/main" id="{53C50927-6EAA-6C40-8DE0-C1092418B913}"/>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056674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userDrawn="1"/>
        </p:nvPicPr>
        <p:blipFill>
          <a:blip r:embed="rId2"/>
          <a:stretch>
            <a:fillRect/>
          </a:stretch>
        </p:blipFill>
        <p:spPr>
          <a:xfrm>
            <a:off x="3394990" y="2600916"/>
            <a:ext cx="2354021" cy="1656169"/>
          </a:xfrm>
          <a:prstGeom prst="rect">
            <a:avLst/>
          </a:prstGeom>
        </p:spPr>
      </p:pic>
    </p:spTree>
    <p:extLst>
      <p:ext uri="{BB962C8B-B14F-4D97-AF65-F5344CB8AC3E}">
        <p14:creationId xmlns:p14="http://schemas.microsoft.com/office/powerpoint/2010/main" val="23227759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1798178" y="0"/>
            <a:ext cx="7345822"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userDrawn="1"/>
        </p:nvSpPr>
        <p:spPr>
          <a:xfrm>
            <a:off x="0" y="557784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611738" y="1651235"/>
            <a:ext cx="3960261"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12" name="Shape 18">
            <a:extLst>
              <a:ext uri="{FF2B5EF4-FFF2-40B4-BE49-F238E27FC236}">
                <a16:creationId xmlns:a16="http://schemas.microsoft.com/office/drawing/2014/main" id="{49EE0A2D-64E8-6340-AE3E-FD31E19BFAE7}"/>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611739" y="343825"/>
            <a:ext cx="3960258"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userDrawn="1"/>
        </p:nvCxnSpPr>
        <p:spPr>
          <a:xfrm>
            <a:off x="575778"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64440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611741" y="1632559"/>
            <a:ext cx="3786640"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sp>
        <p:nvSpPr>
          <p:cNvPr id="9" name="Rectangle 8">
            <a:extLst>
              <a:ext uri="{FF2B5EF4-FFF2-40B4-BE49-F238E27FC236}">
                <a16:creationId xmlns:a16="http://schemas.microsoft.com/office/drawing/2014/main" id="{A081336F-8B3B-DD49-8F6D-4DDF38EFF9EF}"/>
              </a:ext>
            </a:extLst>
          </p:cNvPr>
          <p:cNvSpPr/>
          <p:nvPr userDrawn="1"/>
        </p:nvSpPr>
        <p:spPr>
          <a:xfrm>
            <a:off x="0" y="0"/>
            <a:ext cx="2753360"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611739" y="343825"/>
            <a:ext cx="3786638"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userDrawn="1"/>
        </p:nvCxnSpPr>
        <p:spPr>
          <a:xfrm>
            <a:off x="575778"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8272286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userDrawn="1"/>
        </p:nvSpPr>
        <p:spPr>
          <a:xfrm>
            <a:off x="6390640" y="0"/>
            <a:ext cx="2753360"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4216402" y="343825"/>
            <a:ext cx="4351820"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userDrawn="1"/>
        </p:nvCxnSpPr>
        <p:spPr>
          <a:xfrm>
            <a:off x="8581858" y="343825"/>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960892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Business</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descr="A picture containing dark&#10;&#10;Description automatically generated">
            <a:extLst>
              <a:ext uri="{FF2B5EF4-FFF2-40B4-BE49-F238E27FC236}">
                <a16:creationId xmlns:a16="http://schemas.microsoft.com/office/drawing/2014/main" id="{828489EF-372A-36F2-1EC0-4AF50995EB25}"/>
              </a:ext>
            </a:extLst>
          </p:cNvPr>
          <p:cNvPicPr>
            <a:picLocks noChangeAspect="1"/>
          </p:cNvPicPr>
          <p:nvPr userDrawn="1"/>
        </p:nvPicPr>
        <p:blipFill rotWithShape="1">
          <a:blip r:embed="rId3"/>
          <a:srcRect r="32623"/>
          <a:stretch/>
        </p:blipFill>
        <p:spPr>
          <a:xfrm>
            <a:off x="4460240" y="2593033"/>
            <a:ext cx="4683760" cy="4619882"/>
          </a:xfrm>
          <a:prstGeom prst="rect">
            <a:avLst/>
          </a:prstGeom>
        </p:spPr>
      </p:pic>
    </p:spTree>
    <p:extLst>
      <p:ext uri="{BB962C8B-B14F-4D97-AF65-F5344CB8AC3E}">
        <p14:creationId xmlns:p14="http://schemas.microsoft.com/office/powerpoint/2010/main" val="1295631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userDrawn="1"/>
        </p:nvSpPr>
        <p:spPr>
          <a:xfrm>
            <a:off x="1" y="0"/>
            <a:ext cx="2753360"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4572000" y="0"/>
            <a:ext cx="4572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611739" y="2699860"/>
            <a:ext cx="5432964"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endParaRPr dirty="0"/>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userDrawn="1"/>
        </p:nvCxnSpPr>
        <p:spPr>
          <a:xfrm>
            <a:off x="507998"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547639" y="1392450"/>
            <a:ext cx="8088356"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 name="Shape 18">
            <a:extLst>
              <a:ext uri="{FF2B5EF4-FFF2-40B4-BE49-F238E27FC236}">
                <a16:creationId xmlns:a16="http://schemas.microsoft.com/office/drawing/2014/main" id="{635E2F9A-6386-F141-94EF-28A0B44CEAFF}"/>
              </a:ext>
            </a:extLst>
          </p:cNvPr>
          <p:cNvSpPr txBox="1"/>
          <p:nvPr userDrawn="1"/>
        </p:nvSpPr>
        <p:spPr>
          <a:xfrm>
            <a:off x="8686800" y="6454711"/>
            <a:ext cx="3744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userDrawn="1"/>
        </p:nvSpPr>
        <p:spPr>
          <a:xfrm>
            <a:off x="6296628" y="6454711"/>
            <a:ext cx="2104815"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a:solidFill>
                  <a:schemeClr val="tx1"/>
                </a:solidFill>
                <a:latin typeface="Arial" panose="020B0604020202020204" pitchFamily="34" charset="0"/>
                <a:cs typeface="Arial" panose="020B0604020202020204" pitchFamily="34" charset="0"/>
              </a:rPr>
              <a:t>© Pearson Education 2023</a:t>
            </a:r>
          </a:p>
          <a:p>
            <a:pPr marL="0" marR="0" lvl="0" indent="0" algn="r" rtl="0">
              <a:spcBef>
                <a:spcPts val="0"/>
              </a:spcBef>
              <a:spcAft>
                <a:spcPts val="0"/>
              </a:spcAft>
              <a:buNone/>
            </a:pPr>
            <a:endParaRPr sz="1000" b="0" i="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233272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descr="A picture containing dark&#10;&#10;Description automatically generated">
            <a:extLst>
              <a:ext uri="{FF2B5EF4-FFF2-40B4-BE49-F238E27FC236}">
                <a16:creationId xmlns:a16="http://schemas.microsoft.com/office/drawing/2014/main" id="{24A983C5-2706-1202-327F-0F99C0CFA05B}"/>
              </a:ext>
            </a:extLst>
          </p:cNvPr>
          <p:cNvPicPr>
            <a:picLocks noChangeAspect="1"/>
          </p:cNvPicPr>
          <p:nvPr userDrawn="1"/>
        </p:nvPicPr>
        <p:blipFill rotWithShape="1">
          <a:blip r:embed="rId3"/>
          <a:srcRect r="32623"/>
          <a:stretch/>
        </p:blipFill>
        <p:spPr>
          <a:xfrm>
            <a:off x="5457122" y="3505199"/>
            <a:ext cx="3686877" cy="3636595"/>
          </a:xfrm>
          <a:prstGeom prst="rect">
            <a:avLst/>
          </a:prstGeom>
        </p:spPr>
      </p:pic>
    </p:spTree>
    <p:extLst>
      <p:ext uri="{BB962C8B-B14F-4D97-AF65-F5344CB8AC3E}">
        <p14:creationId xmlns:p14="http://schemas.microsoft.com/office/powerpoint/2010/main" val="3535513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Music</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7" name="Picture 6">
            <a:extLst>
              <a:ext uri="{FF2B5EF4-FFF2-40B4-BE49-F238E27FC236}">
                <a16:creationId xmlns:a16="http://schemas.microsoft.com/office/drawing/2014/main" id="{221C578B-3A14-ED7E-2E8F-A146AEEE5A9E}"/>
              </a:ext>
            </a:extLst>
          </p:cNvPr>
          <p:cNvPicPr>
            <a:picLocks noChangeAspect="1"/>
          </p:cNvPicPr>
          <p:nvPr userDrawn="1"/>
        </p:nvPicPr>
        <p:blipFill rotWithShape="1">
          <a:blip r:embed="rId3"/>
          <a:srcRect r="20092"/>
          <a:stretch/>
        </p:blipFill>
        <p:spPr>
          <a:xfrm>
            <a:off x="4571999" y="2905074"/>
            <a:ext cx="4572001" cy="3814378"/>
          </a:xfrm>
          <a:prstGeom prst="rect">
            <a:avLst/>
          </a:prstGeom>
        </p:spPr>
      </p:pic>
    </p:spTree>
    <p:extLst>
      <p:ext uri="{BB962C8B-B14F-4D97-AF65-F5344CB8AC3E}">
        <p14:creationId xmlns:p14="http://schemas.microsoft.com/office/powerpoint/2010/main" val="423883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147892-6FC1-5D26-C0B6-6819C8288E47}"/>
              </a:ext>
            </a:extLst>
          </p:cNvPr>
          <p:cNvSpPr/>
          <p:nvPr userDrawn="1"/>
        </p:nvSpPr>
        <p:spPr>
          <a:xfrm>
            <a:off x="0" y="508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611739" y="2866707"/>
            <a:ext cx="635622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8" name="Picture 7" descr="A picture containing graphical user interface&#10;&#10;Description automatically generated">
            <a:extLst>
              <a:ext uri="{FF2B5EF4-FFF2-40B4-BE49-F238E27FC236}">
                <a16:creationId xmlns:a16="http://schemas.microsoft.com/office/drawing/2014/main" id="{66E13C1A-97C4-9F17-5BF3-F2CA1B0B89D8}"/>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4" name="Picture 3">
            <a:extLst>
              <a:ext uri="{FF2B5EF4-FFF2-40B4-BE49-F238E27FC236}">
                <a16:creationId xmlns:a16="http://schemas.microsoft.com/office/drawing/2014/main" id="{E0F8D4ED-C36D-1508-97D2-645AB52F7FF4}"/>
              </a:ext>
            </a:extLst>
          </p:cNvPr>
          <p:cNvPicPr>
            <a:picLocks noChangeAspect="1"/>
          </p:cNvPicPr>
          <p:nvPr userDrawn="1"/>
        </p:nvPicPr>
        <p:blipFill rotWithShape="1">
          <a:blip r:embed="rId3"/>
          <a:srcRect r="20092"/>
          <a:stretch/>
        </p:blipFill>
        <p:spPr>
          <a:xfrm>
            <a:off x="5235467" y="3677919"/>
            <a:ext cx="3908533" cy="3260853"/>
          </a:xfrm>
          <a:prstGeom prst="rect">
            <a:avLst/>
          </a:prstGeom>
        </p:spPr>
      </p:pic>
    </p:spTree>
    <p:extLst>
      <p:ext uri="{BB962C8B-B14F-4D97-AF65-F5344CB8AC3E}">
        <p14:creationId xmlns:p14="http://schemas.microsoft.com/office/powerpoint/2010/main" val="16775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9144000" cy="6858000"/>
          </a:xfrm>
          <a:prstGeom prst="rect">
            <a:avLst/>
          </a:prstGeom>
          <a:solidFill>
            <a:srgbClr val="CFB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611741" y="2905074"/>
            <a:ext cx="416346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611740" y="354915"/>
            <a:ext cx="7920519"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Music</a:t>
            </a:r>
          </a:p>
          <a:p>
            <a:endParaRPr lang="en-US"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3A60F40E-4391-3491-380A-D6FD99AF3B01}"/>
              </a:ext>
            </a:extLst>
          </p:cNvPr>
          <p:cNvPicPr>
            <a:picLocks noChangeAspect="1"/>
          </p:cNvPicPr>
          <p:nvPr userDrawn="1"/>
        </p:nvPicPr>
        <p:blipFill>
          <a:blip r:embed="rId2"/>
          <a:stretch>
            <a:fillRect/>
          </a:stretch>
        </p:blipFill>
        <p:spPr>
          <a:xfrm>
            <a:off x="115462" y="6054725"/>
            <a:ext cx="1532363" cy="702220"/>
          </a:xfrm>
          <a:prstGeom prst="rect">
            <a:avLst/>
          </a:prstGeom>
        </p:spPr>
      </p:pic>
      <p:pic>
        <p:nvPicPr>
          <p:cNvPr id="5" name="Picture 4">
            <a:extLst>
              <a:ext uri="{FF2B5EF4-FFF2-40B4-BE49-F238E27FC236}">
                <a16:creationId xmlns:a16="http://schemas.microsoft.com/office/drawing/2014/main" id="{A3451D5C-97B0-1551-833A-75E162B4EC1A}"/>
              </a:ext>
            </a:extLst>
          </p:cNvPr>
          <p:cNvPicPr>
            <a:picLocks noChangeAspect="1"/>
          </p:cNvPicPr>
          <p:nvPr userDrawn="1"/>
        </p:nvPicPr>
        <p:blipFill>
          <a:blip r:embed="rId3"/>
          <a:stretch>
            <a:fillRect/>
          </a:stretch>
        </p:blipFill>
        <p:spPr>
          <a:xfrm rot="2322719">
            <a:off x="5226743" y="1992864"/>
            <a:ext cx="3759200" cy="5638800"/>
          </a:xfrm>
          <a:prstGeom prst="rect">
            <a:avLst/>
          </a:prstGeom>
        </p:spPr>
      </p:pic>
    </p:spTree>
    <p:extLst>
      <p:ext uri="{BB962C8B-B14F-4D97-AF65-F5344CB8AC3E}">
        <p14:creationId xmlns:p14="http://schemas.microsoft.com/office/powerpoint/2010/main" val="28342855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12.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theme" Target="../theme/theme1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07437374"/>
      </p:ext>
    </p:extLst>
  </p:cSld>
  <p:clrMap bg1="lt1" tx1="dk1" bg2="lt2" tx2="dk2" accent1="accent1" accent2="accent2" accent3="accent3" accent4="accent4" accent5="accent5" accent6="accent6" hlink="hlink" folHlink="folHlink"/>
  <p:sldLayoutIdLst>
    <p:sldLayoutId id="2147483735" r:id="rId1"/>
    <p:sldLayoutId id="2147483736"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158254221"/>
      </p:ext>
    </p:extLst>
  </p:cSld>
  <p:clrMap bg1="lt1" tx1="dk1" bg2="lt2" tx2="dk2" accent1="accent1" accent2="accent2" accent3="accent3" accent4="accent4" accent5="accent5" accent6="accent6" hlink="hlink" folHlink="folHlink"/>
  <p:sldLayoutIdLst>
    <p:sldLayoutId id="2147483759" r:id="rId1"/>
    <p:sldLayoutId id="2147483760"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4115165646"/>
      </p:ext>
    </p:extLst>
  </p:cSld>
  <p:clrMap bg1="lt1" tx1="dk1" bg2="lt2" tx2="dk2" accent1="accent1" accent2="accent2" accent3="accent3" accent4="accent4" accent5="accent5" accent6="accent6" hlink="hlink" folHlink="folHlink"/>
  <p:sldLayoutIdLst>
    <p:sldLayoutId id="2147483762" r:id="rId1"/>
    <p:sldLayoutId id="2147483763"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12/10/2023</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1430535870"/>
      </p:ext>
    </p:extLst>
  </p:cSld>
  <p:clrMap bg1="lt1" tx1="dk1" bg2="lt2" tx2="dk2" accent1="accent1" accent2="accent2" accent3="accent3" accent4="accent4" accent5="accent5" accent6="accent6" hlink="hlink" folHlink="folHlink"/>
  <p:sldLayoutIdLst>
    <p:sldLayoutId id="2147483664" r:id="rId1"/>
    <p:sldLayoutId id="2147483724" r:id="rId2"/>
    <p:sldLayoutId id="2147483665" r:id="rId3"/>
    <p:sldLayoutId id="2147483666" r:id="rId4"/>
    <p:sldLayoutId id="2147483667" r:id="rId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12/10/2023</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382057167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12/10/2023</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186285868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723" r:id="rId8"/>
    <p:sldLayoutId id="2147483716" r:id="rId9"/>
    <p:sldLayoutId id="2147483717" r:id="rId10"/>
    <p:sldLayoutId id="2147483718" r:id="rId11"/>
    <p:sldLayoutId id="2147483719" r:id="rId12"/>
    <p:sldLayoutId id="2147483720" r:id="rId13"/>
    <p:sldLayoutId id="2147483721" r:id="rId14"/>
    <p:sldLayoutId id="2147483722" r:id="rId1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219033457"/>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571730096"/>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335684466"/>
      </p:ext>
    </p:extLst>
  </p:cSld>
  <p:clrMap bg1="lt1" tx1="dk1" bg2="lt2" tx2="dk2" accent1="accent1" accent2="accent2" accent3="accent3" accent4="accent4" accent5="accent5" accent6="accent6" hlink="hlink" folHlink="folHlink"/>
  <p:sldLayoutIdLst>
    <p:sldLayoutId id="2147483744" r:id="rId1"/>
    <p:sldLayoutId id="2147483745"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602177754"/>
      </p:ext>
    </p:extLst>
  </p:cSld>
  <p:clrMap bg1="lt1" tx1="dk1" bg2="lt2" tx2="dk2" accent1="accent1" accent2="accent2" accent3="accent3" accent4="accent4" accent5="accent5" accent6="accent6" hlink="hlink" folHlink="folHlink"/>
  <p:sldLayoutIdLst>
    <p:sldLayoutId id="2147483765" r:id="rId1"/>
    <p:sldLayoutId id="2147483766"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1781888454"/>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3197411130"/>
      </p:ext>
    </p:extLst>
  </p:cSld>
  <p:clrMap bg1="lt1" tx1="dk1" bg2="lt2" tx2="dk2" accent1="accent1" accent2="accent2" accent3="accent3" accent4="accent4" accent5="accent5" accent6="accent6" hlink="hlink" folHlink="folHlink"/>
  <p:sldLayoutIdLst>
    <p:sldLayoutId id="2147483753" r:id="rId1"/>
    <p:sldLayoutId id="2147483754"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2424407337"/>
      </p:ext>
    </p:extLst>
  </p:cSld>
  <p:clrMap bg1="lt1" tx1="dk1" bg2="lt2" tx2="dk2" accent1="accent1" accent2="accent2" accent3="accent3" accent4="accent4" accent5="accent5" accent6="accent6" hlink="hlink" folHlink="folHlink"/>
  <p:sldLayoutIdLst>
    <p:sldLayoutId id="2147483750" r:id="rId1"/>
    <p:sldLayoutId id="2147483751"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12/10/2023</a:t>
            </a:fld>
            <a:endParaRPr lang="en-GB"/>
          </a:p>
        </p:txBody>
      </p:sp>
    </p:spTree>
    <p:extLst>
      <p:ext uri="{BB962C8B-B14F-4D97-AF65-F5344CB8AC3E}">
        <p14:creationId xmlns:p14="http://schemas.microsoft.com/office/powerpoint/2010/main" val="86322124"/>
      </p:ext>
    </p:extLst>
  </p:cSld>
  <p:clrMap bg1="lt1" tx1="dk1" bg2="lt2" tx2="dk2" accent1="accent1" accent2="accent2" accent3="accent3" accent4="accent4" accent5="accent5" accent6="accent6" hlink="hlink" folHlink="folHlink"/>
  <p:sldLayoutIdLst>
    <p:sldLayoutId id="2147483756" r:id="rId1"/>
    <p:sldLayoutId id="2147483757"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8.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9EE69E-D6BA-8F4C-861D-0A55CB3296D1}"/>
              </a:ext>
            </a:extLst>
          </p:cNvPr>
          <p:cNvSpPr>
            <a:spLocks noGrp="1"/>
          </p:cNvSpPr>
          <p:nvPr>
            <p:ph type="body" sz="quarter" idx="10"/>
          </p:nvPr>
        </p:nvSpPr>
        <p:spPr/>
        <p:txBody>
          <a:bodyPr>
            <a:normAutofit fontScale="92500" lnSpcReduction="10000"/>
          </a:bodyPr>
          <a:lstStyle/>
          <a:p>
            <a:r>
              <a:rPr lang="en-GB" dirty="0"/>
              <a:t>GCSE Business Webinar:</a:t>
            </a:r>
          </a:p>
          <a:p>
            <a:r>
              <a:rPr lang="en-GB" dirty="0"/>
              <a:t>Lessons learned from Paper 1</a:t>
            </a:r>
          </a:p>
        </p:txBody>
      </p:sp>
      <p:sp>
        <p:nvSpPr>
          <p:cNvPr id="2" name="TextBox 1">
            <a:extLst>
              <a:ext uri="{FF2B5EF4-FFF2-40B4-BE49-F238E27FC236}">
                <a16:creationId xmlns:a16="http://schemas.microsoft.com/office/drawing/2014/main" id="{54939551-FB54-C21B-7060-94BDD49CC05D}"/>
              </a:ext>
            </a:extLst>
          </p:cNvPr>
          <p:cNvSpPr txBox="1"/>
          <p:nvPr/>
        </p:nvSpPr>
        <p:spPr>
          <a:xfrm>
            <a:off x="910980" y="2480390"/>
            <a:ext cx="2862980" cy="1323439"/>
          </a:xfrm>
          <a:prstGeom prst="rect">
            <a:avLst/>
          </a:prstGeom>
          <a:noFill/>
        </p:spPr>
        <p:txBody>
          <a:bodyPr wrap="square" rtlCol="0">
            <a:spAutoFit/>
          </a:bodyPr>
          <a:lstStyle/>
          <a:p>
            <a:r>
              <a:rPr lang="en-GB" sz="4000" dirty="0">
                <a:latin typeface="Arial" panose="020B0604020202020204" pitchFamily="34" charset="0"/>
                <a:cs typeface="Arial" panose="020B0604020202020204" pitchFamily="34" charset="0"/>
              </a:rPr>
              <a:t>September 2023</a:t>
            </a:r>
          </a:p>
        </p:txBody>
      </p:sp>
    </p:spTree>
    <p:extLst>
      <p:ext uri="{BB962C8B-B14F-4D97-AF65-F5344CB8AC3E}">
        <p14:creationId xmlns:p14="http://schemas.microsoft.com/office/powerpoint/2010/main" val="2633547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Application in State and Outline Questions</a:t>
            </a:r>
          </a:p>
        </p:txBody>
      </p:sp>
      <p:pic>
        <p:nvPicPr>
          <p:cNvPr id="3" name="Picture 2">
            <a:extLst>
              <a:ext uri="{FF2B5EF4-FFF2-40B4-BE49-F238E27FC236}">
                <a16:creationId xmlns:a16="http://schemas.microsoft.com/office/drawing/2014/main" id="{D2241481-6C66-A875-77D6-617DFE31111E}"/>
              </a:ext>
            </a:extLst>
          </p:cNvPr>
          <p:cNvPicPr>
            <a:picLocks noChangeAspect="1"/>
          </p:cNvPicPr>
          <p:nvPr/>
        </p:nvPicPr>
        <p:blipFill>
          <a:blip r:embed="rId2"/>
          <a:stretch>
            <a:fillRect/>
          </a:stretch>
        </p:blipFill>
        <p:spPr>
          <a:xfrm>
            <a:off x="621172" y="3053415"/>
            <a:ext cx="8070467" cy="779173"/>
          </a:xfrm>
          <a:prstGeom prst="rect">
            <a:avLst/>
          </a:prstGeom>
        </p:spPr>
      </p:pic>
      <p:pic>
        <p:nvPicPr>
          <p:cNvPr id="4" name="Picture 3">
            <a:extLst>
              <a:ext uri="{FF2B5EF4-FFF2-40B4-BE49-F238E27FC236}">
                <a16:creationId xmlns:a16="http://schemas.microsoft.com/office/drawing/2014/main" id="{3BD0D2A0-83E3-B042-67B5-34A09E745F40}"/>
              </a:ext>
            </a:extLst>
          </p:cNvPr>
          <p:cNvPicPr>
            <a:picLocks noChangeAspect="1"/>
          </p:cNvPicPr>
          <p:nvPr/>
        </p:nvPicPr>
        <p:blipFill>
          <a:blip r:embed="rId3"/>
          <a:stretch>
            <a:fillRect/>
          </a:stretch>
        </p:blipFill>
        <p:spPr>
          <a:xfrm>
            <a:off x="611739" y="2027962"/>
            <a:ext cx="8108476" cy="551001"/>
          </a:xfrm>
          <a:prstGeom prst="rect">
            <a:avLst/>
          </a:prstGeom>
        </p:spPr>
      </p:pic>
      <p:pic>
        <p:nvPicPr>
          <p:cNvPr id="7" name="Picture 6">
            <a:extLst>
              <a:ext uri="{FF2B5EF4-FFF2-40B4-BE49-F238E27FC236}">
                <a16:creationId xmlns:a16="http://schemas.microsoft.com/office/drawing/2014/main" id="{EF3145AE-2FE8-8AB2-1364-40BD38925904}"/>
              </a:ext>
            </a:extLst>
          </p:cNvPr>
          <p:cNvPicPr>
            <a:picLocks noChangeAspect="1"/>
          </p:cNvPicPr>
          <p:nvPr/>
        </p:nvPicPr>
        <p:blipFill>
          <a:blip r:embed="rId4"/>
          <a:stretch>
            <a:fillRect/>
          </a:stretch>
        </p:blipFill>
        <p:spPr>
          <a:xfrm>
            <a:off x="640314" y="4361270"/>
            <a:ext cx="8108476" cy="781844"/>
          </a:xfrm>
          <a:prstGeom prst="rect">
            <a:avLst/>
          </a:prstGeom>
        </p:spPr>
      </p:pic>
    </p:spTree>
    <p:extLst>
      <p:ext uri="{BB962C8B-B14F-4D97-AF65-F5344CB8AC3E}">
        <p14:creationId xmlns:p14="http://schemas.microsoft.com/office/powerpoint/2010/main" val="2516590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Application in State and Outline Questions</a:t>
            </a:r>
          </a:p>
        </p:txBody>
      </p:sp>
      <p:pic>
        <p:nvPicPr>
          <p:cNvPr id="4" name="Picture 3">
            <a:extLst>
              <a:ext uri="{FF2B5EF4-FFF2-40B4-BE49-F238E27FC236}">
                <a16:creationId xmlns:a16="http://schemas.microsoft.com/office/drawing/2014/main" id="{3BD0D2A0-83E3-B042-67B5-34A09E745F40}"/>
              </a:ext>
            </a:extLst>
          </p:cNvPr>
          <p:cNvPicPr>
            <a:picLocks noChangeAspect="1"/>
          </p:cNvPicPr>
          <p:nvPr/>
        </p:nvPicPr>
        <p:blipFill>
          <a:blip r:embed="rId2"/>
          <a:stretch>
            <a:fillRect/>
          </a:stretch>
        </p:blipFill>
        <p:spPr>
          <a:xfrm>
            <a:off x="611739" y="2027962"/>
            <a:ext cx="8108476" cy="551001"/>
          </a:xfrm>
          <a:prstGeom prst="rect">
            <a:avLst/>
          </a:prstGeom>
        </p:spPr>
      </p:pic>
      <p:sp>
        <p:nvSpPr>
          <p:cNvPr id="6" name="TextBox 5">
            <a:extLst>
              <a:ext uri="{FF2B5EF4-FFF2-40B4-BE49-F238E27FC236}">
                <a16:creationId xmlns:a16="http://schemas.microsoft.com/office/drawing/2014/main" id="{63D44732-B536-1D84-8ED1-A119172DE4E3}"/>
              </a:ext>
            </a:extLst>
          </p:cNvPr>
          <p:cNvSpPr txBox="1"/>
          <p:nvPr/>
        </p:nvSpPr>
        <p:spPr>
          <a:xfrm>
            <a:off x="1130969" y="3002886"/>
            <a:ext cx="6160168" cy="2031325"/>
          </a:xfrm>
          <a:prstGeom prst="rect">
            <a:avLst/>
          </a:prstGeom>
          <a:noFill/>
        </p:spPr>
        <p:txBody>
          <a:bodyPr wrap="square">
            <a:spAutoFit/>
          </a:bodyPr>
          <a:lstStyle/>
          <a:p>
            <a:r>
              <a:rPr lang="en-GB" dirty="0"/>
              <a:t>One element is promotion.</a:t>
            </a:r>
          </a:p>
          <a:p>
            <a:r>
              <a:rPr lang="en-GB" dirty="0"/>
              <a:t>One element is promotion in order to potentially attract female customers.</a:t>
            </a:r>
          </a:p>
          <a:p>
            <a:endParaRPr lang="en-GB" dirty="0"/>
          </a:p>
          <a:p>
            <a:r>
              <a:rPr lang="en-GB" dirty="0"/>
              <a:t>Product</a:t>
            </a:r>
          </a:p>
          <a:p>
            <a:r>
              <a:rPr lang="en-GB" dirty="0"/>
              <a:t>To repair boilers or bleed radiators.</a:t>
            </a:r>
          </a:p>
          <a:p>
            <a:endParaRPr lang="en-GB" dirty="0"/>
          </a:p>
        </p:txBody>
      </p:sp>
    </p:spTree>
    <p:extLst>
      <p:ext uri="{BB962C8B-B14F-4D97-AF65-F5344CB8AC3E}">
        <p14:creationId xmlns:p14="http://schemas.microsoft.com/office/powerpoint/2010/main" val="1266869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Application in State and Outline Questions</a:t>
            </a:r>
          </a:p>
        </p:txBody>
      </p:sp>
      <p:pic>
        <p:nvPicPr>
          <p:cNvPr id="3" name="Picture 2">
            <a:extLst>
              <a:ext uri="{FF2B5EF4-FFF2-40B4-BE49-F238E27FC236}">
                <a16:creationId xmlns:a16="http://schemas.microsoft.com/office/drawing/2014/main" id="{D2241481-6C66-A875-77D6-617DFE31111E}"/>
              </a:ext>
            </a:extLst>
          </p:cNvPr>
          <p:cNvPicPr>
            <a:picLocks noChangeAspect="1"/>
          </p:cNvPicPr>
          <p:nvPr/>
        </p:nvPicPr>
        <p:blipFill>
          <a:blip r:embed="rId2"/>
          <a:stretch>
            <a:fillRect/>
          </a:stretch>
        </p:blipFill>
        <p:spPr>
          <a:xfrm>
            <a:off x="621172" y="2039994"/>
            <a:ext cx="8070467" cy="779173"/>
          </a:xfrm>
          <a:prstGeom prst="rect">
            <a:avLst/>
          </a:prstGeom>
        </p:spPr>
      </p:pic>
      <p:sp>
        <p:nvSpPr>
          <p:cNvPr id="6" name="TextBox 5">
            <a:extLst>
              <a:ext uri="{FF2B5EF4-FFF2-40B4-BE49-F238E27FC236}">
                <a16:creationId xmlns:a16="http://schemas.microsoft.com/office/drawing/2014/main" id="{7E82D13D-3503-A8B5-82DA-C4DD93DF73C7}"/>
              </a:ext>
            </a:extLst>
          </p:cNvPr>
          <p:cNvSpPr txBox="1"/>
          <p:nvPr/>
        </p:nvSpPr>
        <p:spPr>
          <a:xfrm>
            <a:off x="896352" y="3179582"/>
            <a:ext cx="7351295" cy="1477328"/>
          </a:xfrm>
          <a:prstGeom prst="rect">
            <a:avLst/>
          </a:prstGeom>
          <a:noFill/>
        </p:spPr>
        <p:txBody>
          <a:bodyPr wrap="square">
            <a:spAutoFit/>
          </a:bodyPr>
          <a:lstStyle/>
          <a:p>
            <a:r>
              <a:rPr lang="en-GB" dirty="0"/>
              <a:t>One way is that she could include a cash flow forecast, this would show the bank if her product would bring in enough cash each month.</a:t>
            </a:r>
          </a:p>
          <a:p>
            <a:endParaRPr lang="en-GB" dirty="0"/>
          </a:p>
          <a:p>
            <a:r>
              <a:rPr lang="en-GB" dirty="0"/>
              <a:t>One way is that she could include a cash flow forecast this would show the bank if her plumbing services will bring in enough cash each month.</a:t>
            </a:r>
          </a:p>
        </p:txBody>
      </p:sp>
    </p:spTree>
    <p:extLst>
      <p:ext uri="{BB962C8B-B14F-4D97-AF65-F5344CB8AC3E}">
        <p14:creationId xmlns:p14="http://schemas.microsoft.com/office/powerpoint/2010/main" val="854687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3145AE-2FE8-8AB2-1364-40BD38925904}"/>
              </a:ext>
            </a:extLst>
          </p:cNvPr>
          <p:cNvPicPr>
            <a:picLocks noChangeAspect="1"/>
          </p:cNvPicPr>
          <p:nvPr/>
        </p:nvPicPr>
        <p:blipFill>
          <a:blip r:embed="rId2"/>
          <a:stretch>
            <a:fillRect/>
          </a:stretch>
        </p:blipFill>
        <p:spPr>
          <a:xfrm>
            <a:off x="640314" y="2027962"/>
            <a:ext cx="8108476" cy="781844"/>
          </a:xfrm>
          <a:prstGeom prst="rect">
            <a:avLst/>
          </a:prstGeom>
        </p:spPr>
      </p:pic>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Application in State and Outline Questions</a:t>
            </a:r>
          </a:p>
        </p:txBody>
      </p:sp>
      <p:sp>
        <p:nvSpPr>
          <p:cNvPr id="6" name="TextBox 5">
            <a:extLst>
              <a:ext uri="{FF2B5EF4-FFF2-40B4-BE49-F238E27FC236}">
                <a16:creationId xmlns:a16="http://schemas.microsoft.com/office/drawing/2014/main" id="{FCD24206-2B70-1FE0-299E-C03E1E2B716A}"/>
              </a:ext>
            </a:extLst>
          </p:cNvPr>
          <p:cNvSpPr txBox="1"/>
          <p:nvPr/>
        </p:nvSpPr>
        <p:spPr>
          <a:xfrm>
            <a:off x="1134708" y="3309531"/>
            <a:ext cx="6978316" cy="1477328"/>
          </a:xfrm>
          <a:prstGeom prst="rect">
            <a:avLst/>
          </a:prstGeom>
          <a:noFill/>
        </p:spPr>
        <p:txBody>
          <a:bodyPr wrap="square">
            <a:spAutoFit/>
          </a:bodyPr>
          <a:lstStyle/>
          <a:p>
            <a:r>
              <a:rPr lang="en-GB" dirty="0"/>
              <a:t>If the business is successful then the government can collect more taxes from the plumbing business.</a:t>
            </a:r>
          </a:p>
          <a:p>
            <a:endParaRPr lang="en-GB" dirty="0"/>
          </a:p>
          <a:p>
            <a:r>
              <a:rPr lang="en-GB" dirty="0"/>
              <a:t>If it’s successful then the plumbing business will make more profit. This means the government can collect more taxes.</a:t>
            </a:r>
          </a:p>
        </p:txBody>
      </p:sp>
    </p:spTree>
    <p:extLst>
      <p:ext uri="{BB962C8B-B14F-4D97-AF65-F5344CB8AC3E}">
        <p14:creationId xmlns:p14="http://schemas.microsoft.com/office/powerpoint/2010/main" val="3099748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Structure of Justify Questions</a:t>
            </a:r>
          </a:p>
        </p:txBody>
      </p:sp>
      <p:sp>
        <p:nvSpPr>
          <p:cNvPr id="4" name="TextBox 3">
            <a:extLst>
              <a:ext uri="{FF2B5EF4-FFF2-40B4-BE49-F238E27FC236}">
                <a16:creationId xmlns:a16="http://schemas.microsoft.com/office/drawing/2014/main" id="{575E54DA-987D-6D8F-738A-8267F9DA0634}"/>
              </a:ext>
            </a:extLst>
          </p:cNvPr>
          <p:cNvSpPr txBox="1"/>
          <p:nvPr/>
        </p:nvSpPr>
        <p:spPr>
          <a:xfrm>
            <a:off x="770020" y="1805333"/>
            <a:ext cx="7865974" cy="1938992"/>
          </a:xfrm>
          <a:prstGeom prst="rect">
            <a:avLst/>
          </a:prstGeom>
          <a:noFill/>
        </p:spPr>
        <p:txBody>
          <a:bodyPr wrap="square">
            <a:spAutoFit/>
          </a:bodyPr>
          <a:lstStyle/>
          <a:p>
            <a:r>
              <a:rPr lang="en-GB" sz="2400" dirty="0"/>
              <a:t>Adv of option 1 + Adv of option 2 = hard to gain evaluation</a:t>
            </a:r>
          </a:p>
          <a:p>
            <a:r>
              <a:rPr lang="en-GB" sz="2400" dirty="0"/>
              <a:t>Adv and </a:t>
            </a:r>
            <a:r>
              <a:rPr lang="en-GB" sz="2400" dirty="0" err="1"/>
              <a:t>disadv</a:t>
            </a:r>
            <a:r>
              <a:rPr lang="en-GB" sz="2400" dirty="0"/>
              <a:t> of option 1 + adv and </a:t>
            </a:r>
            <a:r>
              <a:rPr lang="en-GB" sz="2400" dirty="0" err="1"/>
              <a:t>disadv</a:t>
            </a:r>
            <a:r>
              <a:rPr lang="en-GB" sz="2400" dirty="0"/>
              <a:t> of option 2 = hard to get sufficient depth in time allowed</a:t>
            </a:r>
          </a:p>
          <a:p>
            <a:r>
              <a:rPr lang="en-GB" sz="2400" dirty="0"/>
              <a:t>Adv of option 1 + </a:t>
            </a:r>
            <a:r>
              <a:rPr lang="en-GB" sz="2400" dirty="0" err="1"/>
              <a:t>disadv</a:t>
            </a:r>
            <a:r>
              <a:rPr lang="en-GB" sz="2400" dirty="0"/>
              <a:t> of option 2 = no evaluation</a:t>
            </a:r>
          </a:p>
          <a:p>
            <a:r>
              <a:rPr lang="en-GB" sz="2400" dirty="0"/>
              <a:t>Adv and </a:t>
            </a:r>
            <a:r>
              <a:rPr lang="en-GB" sz="2400" dirty="0" err="1"/>
              <a:t>disadv</a:t>
            </a:r>
            <a:r>
              <a:rPr lang="en-GB" sz="2400" dirty="0"/>
              <a:t> of same option = simplest method!</a:t>
            </a:r>
          </a:p>
        </p:txBody>
      </p:sp>
    </p:spTree>
    <p:extLst>
      <p:ext uri="{BB962C8B-B14F-4D97-AF65-F5344CB8AC3E}">
        <p14:creationId xmlns:p14="http://schemas.microsoft.com/office/powerpoint/2010/main" val="2076740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Focus on Analyse Questions</a:t>
            </a:r>
          </a:p>
        </p:txBody>
      </p:sp>
      <p:sp>
        <p:nvSpPr>
          <p:cNvPr id="4" name="TextBox 3">
            <a:extLst>
              <a:ext uri="{FF2B5EF4-FFF2-40B4-BE49-F238E27FC236}">
                <a16:creationId xmlns:a16="http://schemas.microsoft.com/office/drawing/2014/main" id="{575E54DA-987D-6D8F-738A-8267F9DA0634}"/>
              </a:ext>
            </a:extLst>
          </p:cNvPr>
          <p:cNvSpPr txBox="1"/>
          <p:nvPr/>
        </p:nvSpPr>
        <p:spPr>
          <a:xfrm>
            <a:off x="770020" y="1805333"/>
            <a:ext cx="7865974" cy="830997"/>
          </a:xfrm>
          <a:prstGeom prst="rect">
            <a:avLst/>
          </a:prstGeom>
          <a:noFill/>
        </p:spPr>
        <p:txBody>
          <a:bodyPr wrap="square">
            <a:spAutoFit/>
          </a:bodyPr>
          <a:lstStyle/>
          <a:p>
            <a:r>
              <a:rPr lang="en-GB" sz="2400" dirty="0"/>
              <a:t>These questions assess </a:t>
            </a:r>
            <a:r>
              <a:rPr lang="en-GB" sz="2400" dirty="0">
                <a:solidFill>
                  <a:schemeClr val="accent4"/>
                </a:solidFill>
              </a:rPr>
              <a:t>application</a:t>
            </a:r>
            <a:r>
              <a:rPr lang="en-GB" sz="2400" dirty="0"/>
              <a:t> (A02) and </a:t>
            </a:r>
            <a:r>
              <a:rPr lang="en-GB" sz="2400" dirty="0">
                <a:solidFill>
                  <a:schemeClr val="accent4"/>
                </a:solidFill>
              </a:rPr>
              <a:t>analysis</a:t>
            </a:r>
            <a:r>
              <a:rPr lang="en-GB" sz="2400" dirty="0"/>
              <a:t> (A03a). They will always be worth 6 marks. </a:t>
            </a:r>
          </a:p>
        </p:txBody>
      </p:sp>
      <p:graphicFrame>
        <p:nvGraphicFramePr>
          <p:cNvPr id="2" name="Table 1">
            <a:extLst>
              <a:ext uri="{FF2B5EF4-FFF2-40B4-BE49-F238E27FC236}">
                <a16:creationId xmlns:a16="http://schemas.microsoft.com/office/drawing/2014/main" id="{B370C409-0091-1D8F-F359-C77681F32603}"/>
              </a:ext>
            </a:extLst>
          </p:cNvPr>
          <p:cNvGraphicFramePr>
            <a:graphicFrameLocks noGrp="1"/>
          </p:cNvGraphicFramePr>
          <p:nvPr>
            <p:extLst>
              <p:ext uri="{D42A27DB-BD31-4B8C-83A1-F6EECF244321}">
                <p14:modId xmlns:p14="http://schemas.microsoft.com/office/powerpoint/2010/main" val="2953501842"/>
              </p:ext>
            </p:extLst>
          </p:nvPr>
        </p:nvGraphicFramePr>
        <p:xfrm>
          <a:off x="454249" y="2876929"/>
          <a:ext cx="8181745" cy="3348742"/>
        </p:xfrm>
        <a:graphic>
          <a:graphicData uri="http://schemas.openxmlformats.org/drawingml/2006/table">
            <a:tbl>
              <a:tblPr firstRow="1" firstCol="1" bandRow="1">
                <a:tableStyleId>{5C22544A-7EE6-4342-B048-85BDC9FD1C3A}</a:tableStyleId>
              </a:tblPr>
              <a:tblGrid>
                <a:gridCol w="551741">
                  <a:extLst>
                    <a:ext uri="{9D8B030D-6E8A-4147-A177-3AD203B41FA5}">
                      <a16:colId xmlns:a16="http://schemas.microsoft.com/office/drawing/2014/main" val="107768456"/>
                    </a:ext>
                  </a:extLst>
                </a:gridCol>
                <a:gridCol w="859374">
                  <a:extLst>
                    <a:ext uri="{9D8B030D-6E8A-4147-A177-3AD203B41FA5}">
                      <a16:colId xmlns:a16="http://schemas.microsoft.com/office/drawing/2014/main" val="2005466767"/>
                    </a:ext>
                  </a:extLst>
                </a:gridCol>
                <a:gridCol w="3384861">
                  <a:extLst>
                    <a:ext uri="{9D8B030D-6E8A-4147-A177-3AD203B41FA5}">
                      <a16:colId xmlns:a16="http://schemas.microsoft.com/office/drawing/2014/main" val="2734130016"/>
                    </a:ext>
                  </a:extLst>
                </a:gridCol>
                <a:gridCol w="3385769">
                  <a:extLst>
                    <a:ext uri="{9D8B030D-6E8A-4147-A177-3AD203B41FA5}">
                      <a16:colId xmlns:a16="http://schemas.microsoft.com/office/drawing/2014/main" val="4076424464"/>
                    </a:ext>
                  </a:extLst>
                </a:gridCol>
              </a:tblGrid>
              <a:tr h="247414">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 </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Marks </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Application</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Analysis</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tc>
                <a:extLst>
                  <a:ext uri="{0D108BD9-81ED-4DB2-BD59-A6C34878D82A}">
                    <a16:rowId xmlns:a16="http://schemas.microsoft.com/office/drawing/2014/main" val="3703151655"/>
                  </a:ext>
                </a:extLst>
              </a:tr>
              <a:tr h="775332">
                <a:tc>
                  <a:txBody>
                    <a:bodyPr/>
                    <a:lstStyle/>
                    <a:p>
                      <a:pPr>
                        <a:lnSpc>
                          <a:spcPct val="107000"/>
                        </a:lnSpc>
                        <a:spcAft>
                          <a:spcPts val="800"/>
                        </a:spcAft>
                      </a:pPr>
                      <a:r>
                        <a:rPr lang="en-GB" sz="1600" dirty="0">
                          <a:effectLst/>
                          <a:latin typeface="Arial" panose="020B0604020202020204" pitchFamily="34" charset="0"/>
                          <a:cs typeface="Arial" panose="020B0604020202020204" pitchFamily="34" charset="0"/>
                        </a:rPr>
                        <a:t>L0</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0</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No application</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No rewardable material</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extLst>
                  <a:ext uri="{0D108BD9-81ED-4DB2-BD59-A6C34878D82A}">
                    <a16:rowId xmlns:a16="http://schemas.microsoft.com/office/drawing/2014/main" val="254602009"/>
                  </a:ext>
                </a:extLst>
              </a:tr>
              <a:tr h="775332">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L1</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1-2</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Limited application</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dirty="0">
                          <a:effectLst/>
                          <a:latin typeface="Arial" panose="020B0604020202020204" pitchFamily="34" charset="0"/>
                          <a:cs typeface="Arial" panose="020B0604020202020204" pitchFamily="34" charset="0"/>
                        </a:rPr>
                        <a:t>1 linked strand of development</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extLst>
                  <a:ext uri="{0D108BD9-81ED-4DB2-BD59-A6C34878D82A}">
                    <a16:rowId xmlns:a16="http://schemas.microsoft.com/office/drawing/2014/main" val="3875353811"/>
                  </a:ext>
                </a:extLst>
              </a:tr>
              <a:tr h="775332">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L2</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3-4</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Sound application</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2-4 linked strands of development across a maximum of two points</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extLst>
                  <a:ext uri="{0D108BD9-81ED-4DB2-BD59-A6C34878D82A}">
                    <a16:rowId xmlns:a16="http://schemas.microsoft.com/office/drawing/2014/main" val="4228551672"/>
                  </a:ext>
                </a:extLst>
              </a:tr>
              <a:tr h="775332">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L3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5-6</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a:effectLst/>
                          <a:latin typeface="Arial" panose="020B0604020202020204" pitchFamily="34" charset="0"/>
                          <a:cs typeface="Arial" panose="020B0604020202020204" pitchFamily="34" charset="0"/>
                        </a:rPr>
                        <a:t>Detailed application throughout</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tc>
                  <a:txBody>
                    <a:bodyPr/>
                    <a:lstStyle/>
                    <a:p>
                      <a:pPr>
                        <a:lnSpc>
                          <a:spcPct val="107000"/>
                        </a:lnSpc>
                        <a:spcAft>
                          <a:spcPts val="800"/>
                        </a:spcAft>
                      </a:pPr>
                      <a:r>
                        <a:rPr lang="en-GB" sz="1600" dirty="0">
                          <a:effectLst/>
                          <a:latin typeface="Arial" panose="020B0604020202020204" pitchFamily="34" charset="0"/>
                          <a:cs typeface="Arial" panose="020B0604020202020204" pitchFamily="34" charset="0"/>
                        </a:rPr>
                        <a:t>5+ linked strands of development across a maximum of two points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56101" marR="56101" marT="0" marB="0" anchor="ctr"/>
                </a:tc>
                <a:extLst>
                  <a:ext uri="{0D108BD9-81ED-4DB2-BD59-A6C34878D82A}">
                    <a16:rowId xmlns:a16="http://schemas.microsoft.com/office/drawing/2014/main" val="4097880653"/>
                  </a:ext>
                </a:extLst>
              </a:tr>
            </a:tbl>
          </a:graphicData>
        </a:graphic>
      </p:graphicFrame>
    </p:spTree>
    <p:extLst>
      <p:ext uri="{BB962C8B-B14F-4D97-AF65-F5344CB8AC3E}">
        <p14:creationId xmlns:p14="http://schemas.microsoft.com/office/powerpoint/2010/main" val="2686522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Focus on Analyse Questions</a:t>
            </a:r>
          </a:p>
        </p:txBody>
      </p:sp>
      <p:pic>
        <p:nvPicPr>
          <p:cNvPr id="2" name="Picture 1">
            <a:extLst>
              <a:ext uri="{FF2B5EF4-FFF2-40B4-BE49-F238E27FC236}">
                <a16:creationId xmlns:a16="http://schemas.microsoft.com/office/drawing/2014/main" id="{078E1B06-ECE6-36C2-89F0-40B9FE5D5ECB}"/>
              </a:ext>
            </a:extLst>
          </p:cNvPr>
          <p:cNvPicPr>
            <a:picLocks noChangeAspect="1"/>
          </p:cNvPicPr>
          <p:nvPr/>
        </p:nvPicPr>
        <p:blipFill>
          <a:blip r:embed="rId2"/>
          <a:stretch>
            <a:fillRect/>
          </a:stretch>
        </p:blipFill>
        <p:spPr>
          <a:xfrm>
            <a:off x="508006" y="1656982"/>
            <a:ext cx="8299110" cy="939761"/>
          </a:xfrm>
          <a:prstGeom prst="rect">
            <a:avLst/>
          </a:prstGeom>
        </p:spPr>
      </p:pic>
      <p:sp>
        <p:nvSpPr>
          <p:cNvPr id="6" name="TextBox 5">
            <a:extLst>
              <a:ext uri="{FF2B5EF4-FFF2-40B4-BE49-F238E27FC236}">
                <a16:creationId xmlns:a16="http://schemas.microsoft.com/office/drawing/2014/main" id="{47C69A13-0704-03C6-79BC-952EEC527630}"/>
              </a:ext>
            </a:extLst>
          </p:cNvPr>
          <p:cNvSpPr txBox="1"/>
          <p:nvPr/>
        </p:nvSpPr>
        <p:spPr>
          <a:xfrm>
            <a:off x="216567" y="2968596"/>
            <a:ext cx="8674769" cy="2585323"/>
          </a:xfrm>
          <a:prstGeom prst="rect">
            <a:avLst/>
          </a:prstGeom>
          <a:noFill/>
        </p:spPr>
        <p:txBody>
          <a:bodyPr wrap="square">
            <a:spAutoFit/>
          </a:bodyPr>
          <a:lstStyle/>
          <a:p>
            <a:r>
              <a:rPr lang="en-GB" dirty="0"/>
              <a:t>Amelia may have started her plumbing business to gain independence. This is because she worked as an employee of a building company for 6 years where she would have been told what to do. Therefore, her independence allows Amelia to make her own decisions as to when she carries out repairs. This means that she has complete control over her own working life.</a:t>
            </a:r>
          </a:p>
          <a:p>
            <a:r>
              <a:rPr lang="en-GB" dirty="0"/>
              <a:t>Amelia may have started the business for a personal challenge. This is because she may have wanted to prove to herself that she can fix peoples’ kitchens and bathrooms all on her own, this would give her a sense of achievement and will lead to her enjoying her job as a plumber more.</a:t>
            </a:r>
          </a:p>
        </p:txBody>
      </p:sp>
    </p:spTree>
    <p:extLst>
      <p:ext uri="{BB962C8B-B14F-4D97-AF65-F5344CB8AC3E}">
        <p14:creationId xmlns:p14="http://schemas.microsoft.com/office/powerpoint/2010/main" val="743982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Over to you!</a:t>
            </a:r>
          </a:p>
        </p:txBody>
      </p:sp>
      <p:sp>
        <p:nvSpPr>
          <p:cNvPr id="6" name="TextBox 5">
            <a:extLst>
              <a:ext uri="{FF2B5EF4-FFF2-40B4-BE49-F238E27FC236}">
                <a16:creationId xmlns:a16="http://schemas.microsoft.com/office/drawing/2014/main" id="{47C69A13-0704-03C6-79BC-952EEC527630}"/>
              </a:ext>
            </a:extLst>
          </p:cNvPr>
          <p:cNvSpPr txBox="1"/>
          <p:nvPr/>
        </p:nvSpPr>
        <p:spPr>
          <a:xfrm>
            <a:off x="1034716" y="2294828"/>
            <a:ext cx="6112041" cy="1200329"/>
          </a:xfrm>
          <a:prstGeom prst="rect">
            <a:avLst/>
          </a:prstGeom>
          <a:noFill/>
        </p:spPr>
        <p:txBody>
          <a:bodyPr wrap="square">
            <a:spAutoFit/>
          </a:bodyPr>
          <a:lstStyle/>
          <a:p>
            <a:r>
              <a:rPr lang="en-GB" dirty="0"/>
              <a:t>Have a look at the responses to question 5b.</a:t>
            </a:r>
          </a:p>
          <a:p>
            <a:br>
              <a:rPr lang="en-GB" dirty="0"/>
            </a:br>
            <a:r>
              <a:rPr lang="en-GB" dirty="0"/>
              <a:t>Mark them now and then we will see if your scores match mine!</a:t>
            </a:r>
          </a:p>
        </p:txBody>
      </p:sp>
    </p:spTree>
    <p:extLst>
      <p:ext uri="{BB962C8B-B14F-4D97-AF65-F5344CB8AC3E}">
        <p14:creationId xmlns:p14="http://schemas.microsoft.com/office/powerpoint/2010/main" val="1405569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801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7846C57-F641-9A47-ABB7-DF98B1F4C5B5}"/>
              </a:ext>
            </a:extLst>
          </p:cNvPr>
          <p:cNvSpPr>
            <a:spLocks noGrp="1"/>
          </p:cNvSpPr>
          <p:nvPr>
            <p:ph type="body" idx="1"/>
          </p:nvPr>
        </p:nvSpPr>
        <p:spPr>
          <a:xfrm>
            <a:off x="611738" y="1651235"/>
            <a:ext cx="5825157" cy="3594533"/>
          </a:xfrm>
        </p:spPr>
        <p:txBody>
          <a:bodyPr/>
          <a:lstStyle/>
          <a:p>
            <a:pPr marL="355600" indent="-342900">
              <a:buFontTx/>
              <a:buChar char="-"/>
            </a:pPr>
            <a:r>
              <a:rPr lang="en-GB" sz="1600" dirty="0"/>
              <a:t>Introductions</a:t>
            </a:r>
          </a:p>
          <a:p>
            <a:pPr marL="355600" indent="-342900">
              <a:buFontTx/>
              <a:buChar char="-"/>
            </a:pPr>
            <a:r>
              <a:rPr lang="en-GB" dirty="0"/>
              <a:t>Positives and negatives from the paper</a:t>
            </a:r>
          </a:p>
          <a:p>
            <a:pPr marL="355600" indent="-342900">
              <a:buFontTx/>
              <a:buChar char="-"/>
            </a:pPr>
            <a:r>
              <a:rPr lang="en-GB" dirty="0"/>
              <a:t>Areas of specification that need attention</a:t>
            </a:r>
          </a:p>
          <a:p>
            <a:pPr marL="355600" indent="-342900">
              <a:buFontTx/>
              <a:buChar char="-"/>
            </a:pPr>
            <a:r>
              <a:rPr lang="en-GB" dirty="0"/>
              <a:t>Explain one way/method questions</a:t>
            </a:r>
          </a:p>
          <a:p>
            <a:pPr marL="355600" indent="-342900">
              <a:buFontTx/>
              <a:buChar char="-"/>
            </a:pPr>
            <a:r>
              <a:rPr lang="en-GB" dirty="0"/>
              <a:t>Application</a:t>
            </a:r>
          </a:p>
          <a:p>
            <a:pPr marL="355600" indent="-342900">
              <a:buFontTx/>
              <a:buChar char="-"/>
            </a:pPr>
            <a:r>
              <a:rPr lang="en-GB" dirty="0"/>
              <a:t>The longer questions</a:t>
            </a:r>
          </a:p>
          <a:p>
            <a:pPr marL="355600" indent="-342900">
              <a:buFontTx/>
              <a:buChar char="-"/>
            </a:pPr>
            <a:r>
              <a:rPr lang="en-GB" dirty="0"/>
              <a:t>Focus on Analyse questions</a:t>
            </a:r>
          </a:p>
          <a:p>
            <a:pPr>
              <a:lnSpc>
                <a:spcPct val="110000"/>
              </a:lnSpc>
              <a:spcAft>
                <a:spcPts val="600"/>
              </a:spcAft>
            </a:pPr>
            <a:endParaRPr lang="en-GB" dirty="0"/>
          </a:p>
        </p:txBody>
      </p:sp>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Agenda</a:t>
            </a:r>
            <a:endParaRPr lang="en-US" dirty="0"/>
          </a:p>
        </p:txBody>
      </p:sp>
    </p:spTree>
    <p:extLst>
      <p:ext uri="{BB962C8B-B14F-4D97-AF65-F5344CB8AC3E}">
        <p14:creationId xmlns:p14="http://schemas.microsoft.com/office/powerpoint/2010/main" val="3958560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Positives and Negatives</a:t>
            </a:r>
          </a:p>
        </p:txBody>
      </p:sp>
      <p:graphicFrame>
        <p:nvGraphicFramePr>
          <p:cNvPr id="2" name="Table 4">
            <a:extLst>
              <a:ext uri="{FF2B5EF4-FFF2-40B4-BE49-F238E27FC236}">
                <a16:creationId xmlns:a16="http://schemas.microsoft.com/office/drawing/2014/main" id="{6575EAC4-A665-8FB1-DF96-98A17F959586}"/>
              </a:ext>
            </a:extLst>
          </p:cNvPr>
          <p:cNvGraphicFramePr>
            <a:graphicFrameLocks/>
          </p:cNvGraphicFramePr>
          <p:nvPr>
            <p:extLst>
              <p:ext uri="{D42A27DB-BD31-4B8C-83A1-F6EECF244321}">
                <p14:modId xmlns:p14="http://schemas.microsoft.com/office/powerpoint/2010/main" val="147082059"/>
              </p:ext>
            </p:extLst>
          </p:nvPr>
        </p:nvGraphicFramePr>
        <p:xfrm>
          <a:off x="1181100" y="1813593"/>
          <a:ext cx="6781800" cy="3656252"/>
        </p:xfrm>
        <a:graphic>
          <a:graphicData uri="http://schemas.openxmlformats.org/drawingml/2006/table">
            <a:tbl>
              <a:tblPr firstRow="1" bandRow="1">
                <a:tableStyleId>{F5AB1C69-6EDB-4FF4-983F-18BD219EF322}</a:tableStyleId>
              </a:tblPr>
              <a:tblGrid>
                <a:gridCol w="3390900">
                  <a:extLst>
                    <a:ext uri="{9D8B030D-6E8A-4147-A177-3AD203B41FA5}">
                      <a16:colId xmlns:a16="http://schemas.microsoft.com/office/drawing/2014/main" val="3678914961"/>
                    </a:ext>
                  </a:extLst>
                </a:gridCol>
                <a:gridCol w="3390900">
                  <a:extLst>
                    <a:ext uri="{9D8B030D-6E8A-4147-A177-3AD203B41FA5}">
                      <a16:colId xmlns:a16="http://schemas.microsoft.com/office/drawing/2014/main" val="3317818573"/>
                    </a:ext>
                  </a:extLst>
                </a:gridCol>
              </a:tblGrid>
              <a:tr h="547966">
                <a:tc>
                  <a:txBody>
                    <a:bodyPr/>
                    <a:lstStyle/>
                    <a:p>
                      <a:r>
                        <a:rPr lang="en-GB" dirty="0"/>
                        <a:t>What went well</a:t>
                      </a:r>
                    </a:p>
                  </a:txBody>
                  <a:tcPr/>
                </a:tc>
                <a:tc>
                  <a:txBody>
                    <a:bodyPr/>
                    <a:lstStyle/>
                    <a:p>
                      <a:r>
                        <a:rPr lang="en-GB" dirty="0"/>
                        <a:t>Areas for improvement</a:t>
                      </a:r>
                    </a:p>
                  </a:txBody>
                  <a:tcPr>
                    <a:solidFill>
                      <a:schemeClr val="accent4">
                        <a:lumMod val="75000"/>
                      </a:schemeClr>
                    </a:solidFill>
                  </a:tcPr>
                </a:tc>
                <a:extLst>
                  <a:ext uri="{0D108BD9-81ED-4DB2-BD59-A6C34878D82A}">
                    <a16:rowId xmlns:a16="http://schemas.microsoft.com/office/drawing/2014/main" val="3926462997"/>
                  </a:ext>
                </a:extLst>
              </a:tr>
              <a:tr h="547966">
                <a:tc>
                  <a:txBody>
                    <a:bodyPr/>
                    <a:lstStyle/>
                    <a:p>
                      <a:r>
                        <a:rPr lang="en-GB" dirty="0"/>
                        <a:t>Far fewer incomplete scripts</a:t>
                      </a:r>
                    </a:p>
                  </a:txBody>
                  <a:tcPr/>
                </a:tc>
                <a:tc>
                  <a:txBody>
                    <a:bodyPr/>
                    <a:lstStyle/>
                    <a:p>
                      <a:r>
                        <a:rPr lang="en-GB" dirty="0"/>
                        <a:t>Over elaboration of three mark responses</a:t>
                      </a:r>
                    </a:p>
                  </a:txBody>
                  <a:tcPr>
                    <a:solidFill>
                      <a:schemeClr val="accent4">
                        <a:lumMod val="40000"/>
                        <a:lumOff val="60000"/>
                      </a:schemeClr>
                    </a:solidFill>
                  </a:tcPr>
                </a:tc>
                <a:extLst>
                  <a:ext uri="{0D108BD9-81ED-4DB2-BD59-A6C34878D82A}">
                    <a16:rowId xmlns:a16="http://schemas.microsoft.com/office/drawing/2014/main" val="233830687"/>
                  </a:ext>
                </a:extLst>
              </a:tr>
              <a:tr h="547966">
                <a:tc>
                  <a:txBody>
                    <a:bodyPr/>
                    <a:lstStyle/>
                    <a:p>
                      <a:r>
                        <a:rPr lang="en-GB" dirty="0"/>
                        <a:t>Some good use of context/application in Section C</a:t>
                      </a:r>
                    </a:p>
                  </a:txBody>
                  <a:tcPr/>
                </a:tc>
                <a:tc>
                  <a:txBody>
                    <a:bodyPr/>
                    <a:lstStyle/>
                    <a:p>
                      <a:r>
                        <a:rPr lang="en-GB" dirty="0"/>
                        <a:t>Poor knowledge of certain topics</a:t>
                      </a:r>
                    </a:p>
                  </a:txBody>
                  <a:tcPr>
                    <a:solidFill>
                      <a:schemeClr val="accent4">
                        <a:lumMod val="20000"/>
                        <a:lumOff val="80000"/>
                      </a:schemeClr>
                    </a:solidFill>
                  </a:tcPr>
                </a:tc>
                <a:extLst>
                  <a:ext uri="{0D108BD9-81ED-4DB2-BD59-A6C34878D82A}">
                    <a16:rowId xmlns:a16="http://schemas.microsoft.com/office/drawing/2014/main" val="2164880004"/>
                  </a:ext>
                </a:extLst>
              </a:tr>
              <a:tr h="547966">
                <a:tc>
                  <a:txBody>
                    <a:bodyPr/>
                    <a:lstStyle/>
                    <a:p>
                      <a:r>
                        <a:rPr lang="en-GB" dirty="0"/>
                        <a:t>Skill of analysis</a:t>
                      </a:r>
                    </a:p>
                  </a:txBody>
                  <a:tcPr/>
                </a:tc>
                <a:tc>
                  <a:txBody>
                    <a:bodyPr/>
                    <a:lstStyle/>
                    <a:p>
                      <a:r>
                        <a:rPr lang="en-GB" dirty="0"/>
                        <a:t>Explain one way (method) questions</a:t>
                      </a:r>
                    </a:p>
                  </a:txBody>
                  <a:tcPr>
                    <a:solidFill>
                      <a:schemeClr val="accent4">
                        <a:lumMod val="40000"/>
                        <a:lumOff val="60000"/>
                      </a:schemeClr>
                    </a:solidFill>
                  </a:tcPr>
                </a:tc>
                <a:extLst>
                  <a:ext uri="{0D108BD9-81ED-4DB2-BD59-A6C34878D82A}">
                    <a16:rowId xmlns:a16="http://schemas.microsoft.com/office/drawing/2014/main" val="781695521"/>
                  </a:ext>
                </a:extLst>
              </a:tr>
              <a:tr h="547966">
                <a:tc>
                  <a:txBody>
                    <a:bodyPr/>
                    <a:lstStyle/>
                    <a:p>
                      <a:endParaRPr lang="en-GB"/>
                    </a:p>
                  </a:txBody>
                  <a:tcPr/>
                </a:tc>
                <a:tc>
                  <a:txBody>
                    <a:bodyPr/>
                    <a:lstStyle/>
                    <a:p>
                      <a:r>
                        <a:rPr lang="en-GB" dirty="0"/>
                        <a:t>Application (more so in Section B!)</a:t>
                      </a:r>
                    </a:p>
                  </a:txBody>
                  <a:tcPr>
                    <a:solidFill>
                      <a:schemeClr val="accent4">
                        <a:lumMod val="20000"/>
                        <a:lumOff val="80000"/>
                      </a:schemeClr>
                    </a:solidFill>
                  </a:tcPr>
                </a:tc>
                <a:extLst>
                  <a:ext uri="{0D108BD9-81ED-4DB2-BD59-A6C34878D82A}">
                    <a16:rowId xmlns:a16="http://schemas.microsoft.com/office/drawing/2014/main" val="328386514"/>
                  </a:ext>
                </a:extLst>
              </a:tr>
              <a:tr h="547966">
                <a:tc>
                  <a:txBody>
                    <a:bodyPr/>
                    <a:lstStyle/>
                    <a:p>
                      <a:endParaRPr lang="en-GB" dirty="0"/>
                    </a:p>
                  </a:txBody>
                  <a:tcPr/>
                </a:tc>
                <a:tc>
                  <a:txBody>
                    <a:bodyPr/>
                    <a:lstStyle/>
                    <a:p>
                      <a:r>
                        <a:rPr lang="en-GB" dirty="0"/>
                        <a:t>Structure of Justify questions</a:t>
                      </a:r>
                    </a:p>
                  </a:txBody>
                  <a:tcPr>
                    <a:solidFill>
                      <a:schemeClr val="accent4">
                        <a:lumMod val="40000"/>
                        <a:lumOff val="60000"/>
                      </a:schemeClr>
                    </a:solidFill>
                  </a:tcPr>
                </a:tc>
                <a:extLst>
                  <a:ext uri="{0D108BD9-81ED-4DB2-BD59-A6C34878D82A}">
                    <a16:rowId xmlns:a16="http://schemas.microsoft.com/office/drawing/2014/main" val="3301783306"/>
                  </a:ext>
                </a:extLst>
              </a:tr>
            </a:tbl>
          </a:graphicData>
        </a:graphic>
      </p:graphicFrame>
    </p:spTree>
    <p:extLst>
      <p:ext uri="{BB962C8B-B14F-4D97-AF65-F5344CB8AC3E}">
        <p14:creationId xmlns:p14="http://schemas.microsoft.com/office/powerpoint/2010/main" val="2114386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Over elaboration of three mark responses</a:t>
            </a:r>
          </a:p>
        </p:txBody>
      </p:sp>
      <p:pic>
        <p:nvPicPr>
          <p:cNvPr id="3" name="Picture 2" descr="A piece of paper with writing on it&#10;&#10;Description automatically generated">
            <a:extLst>
              <a:ext uri="{FF2B5EF4-FFF2-40B4-BE49-F238E27FC236}">
                <a16:creationId xmlns:a16="http://schemas.microsoft.com/office/drawing/2014/main" id="{9C52F0BC-23BF-2241-0FA3-3F17E63D32D8}"/>
              </a:ext>
            </a:extLst>
          </p:cNvPr>
          <p:cNvPicPr>
            <a:picLocks noChangeAspect="1"/>
          </p:cNvPicPr>
          <p:nvPr/>
        </p:nvPicPr>
        <p:blipFill>
          <a:blip r:embed="rId2"/>
          <a:stretch>
            <a:fillRect/>
          </a:stretch>
        </p:blipFill>
        <p:spPr>
          <a:xfrm rot="16200000">
            <a:off x="3434857" y="713412"/>
            <a:ext cx="4315021" cy="6588671"/>
          </a:xfrm>
          <a:prstGeom prst="rect">
            <a:avLst/>
          </a:prstGeom>
        </p:spPr>
      </p:pic>
      <p:sp>
        <p:nvSpPr>
          <p:cNvPr id="6" name="TextBox 5">
            <a:extLst>
              <a:ext uri="{FF2B5EF4-FFF2-40B4-BE49-F238E27FC236}">
                <a16:creationId xmlns:a16="http://schemas.microsoft.com/office/drawing/2014/main" id="{9E438CE8-1159-56D1-E676-ECA2508DB4B1}"/>
              </a:ext>
            </a:extLst>
          </p:cNvPr>
          <p:cNvSpPr txBox="1"/>
          <p:nvPr/>
        </p:nvSpPr>
        <p:spPr>
          <a:xfrm>
            <a:off x="745958" y="1288848"/>
            <a:ext cx="4572000" cy="369332"/>
          </a:xfrm>
          <a:prstGeom prst="rect">
            <a:avLst/>
          </a:prstGeom>
          <a:noFill/>
        </p:spPr>
        <p:txBody>
          <a:bodyPr wrap="square">
            <a:spAutoFit/>
          </a:bodyPr>
          <a:lstStyle/>
          <a:p>
            <a:r>
              <a:rPr lang="en-GB" dirty="0"/>
              <a:t>Not penalised, except in time wasted!</a:t>
            </a:r>
          </a:p>
        </p:txBody>
      </p:sp>
    </p:spTree>
    <p:extLst>
      <p:ext uri="{BB962C8B-B14F-4D97-AF65-F5344CB8AC3E}">
        <p14:creationId xmlns:p14="http://schemas.microsoft.com/office/powerpoint/2010/main" val="712262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A piece of paper with writing on it&#10;&#10;Description automatically generated">
            <a:extLst>
              <a:ext uri="{FF2B5EF4-FFF2-40B4-BE49-F238E27FC236}">
                <a16:creationId xmlns:a16="http://schemas.microsoft.com/office/drawing/2014/main" id="{AAAF84E5-C4D1-F8D2-3F64-A9FFB2FC95E3}"/>
              </a:ext>
            </a:extLst>
          </p:cNvPr>
          <p:cNvPicPr>
            <a:picLocks noChangeAspect="1"/>
          </p:cNvPicPr>
          <p:nvPr/>
        </p:nvPicPr>
        <p:blipFill>
          <a:blip r:embed="rId2"/>
          <a:stretch>
            <a:fillRect/>
          </a:stretch>
        </p:blipFill>
        <p:spPr>
          <a:xfrm>
            <a:off x="2298031" y="1850236"/>
            <a:ext cx="6588672" cy="4315022"/>
          </a:xfrm>
          <a:prstGeom prst="rect">
            <a:avLst/>
          </a:prstGeom>
          <a:solidFill>
            <a:schemeClr val="bg1"/>
          </a:solidFill>
        </p:spPr>
      </p:pic>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Over elaboration of three mark responses</a:t>
            </a:r>
          </a:p>
        </p:txBody>
      </p:sp>
      <p:sp>
        <p:nvSpPr>
          <p:cNvPr id="6" name="TextBox 5">
            <a:extLst>
              <a:ext uri="{FF2B5EF4-FFF2-40B4-BE49-F238E27FC236}">
                <a16:creationId xmlns:a16="http://schemas.microsoft.com/office/drawing/2014/main" id="{9E438CE8-1159-56D1-E676-ECA2508DB4B1}"/>
              </a:ext>
            </a:extLst>
          </p:cNvPr>
          <p:cNvSpPr txBox="1"/>
          <p:nvPr/>
        </p:nvSpPr>
        <p:spPr>
          <a:xfrm>
            <a:off x="745958" y="1288848"/>
            <a:ext cx="4572000" cy="369332"/>
          </a:xfrm>
          <a:prstGeom prst="rect">
            <a:avLst/>
          </a:prstGeom>
          <a:noFill/>
        </p:spPr>
        <p:txBody>
          <a:bodyPr wrap="square">
            <a:spAutoFit/>
          </a:bodyPr>
          <a:lstStyle/>
          <a:p>
            <a:r>
              <a:rPr lang="en-GB" dirty="0"/>
              <a:t>Not penalised, except in time wasted!</a:t>
            </a:r>
          </a:p>
        </p:txBody>
      </p:sp>
    </p:spTree>
    <p:extLst>
      <p:ext uri="{BB962C8B-B14F-4D97-AF65-F5344CB8AC3E}">
        <p14:creationId xmlns:p14="http://schemas.microsoft.com/office/powerpoint/2010/main" val="226881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Poor knowledge</a:t>
            </a:r>
          </a:p>
        </p:txBody>
      </p:sp>
      <p:sp>
        <p:nvSpPr>
          <p:cNvPr id="4" name="TextBox 3">
            <a:extLst>
              <a:ext uri="{FF2B5EF4-FFF2-40B4-BE49-F238E27FC236}">
                <a16:creationId xmlns:a16="http://schemas.microsoft.com/office/drawing/2014/main" id="{575E54DA-987D-6D8F-738A-8267F9DA0634}"/>
              </a:ext>
            </a:extLst>
          </p:cNvPr>
          <p:cNvSpPr txBox="1"/>
          <p:nvPr/>
        </p:nvSpPr>
        <p:spPr>
          <a:xfrm>
            <a:off x="770020" y="1805333"/>
            <a:ext cx="7865974" cy="3046988"/>
          </a:xfrm>
          <a:prstGeom prst="rect">
            <a:avLst/>
          </a:prstGeom>
          <a:noFill/>
        </p:spPr>
        <p:txBody>
          <a:bodyPr wrap="square">
            <a:spAutoFit/>
          </a:bodyPr>
          <a:lstStyle/>
          <a:p>
            <a:r>
              <a:rPr lang="en-GB" sz="2400" dirty="0"/>
              <a:t>1c – Limited companies – private financial information</a:t>
            </a:r>
          </a:p>
          <a:p>
            <a:r>
              <a:rPr lang="en-GB" sz="2400" dirty="0"/>
              <a:t>2c – Breakeven formula</a:t>
            </a:r>
          </a:p>
          <a:p>
            <a:r>
              <a:rPr lang="en-GB" sz="2400" dirty="0"/>
              <a:t>2e – legal obligations – public image</a:t>
            </a:r>
          </a:p>
          <a:p>
            <a:r>
              <a:rPr lang="en-GB" sz="2400" dirty="0"/>
              <a:t>3d – Retained profit – what it could be used for – speed of access – generic responses</a:t>
            </a:r>
          </a:p>
          <a:p>
            <a:r>
              <a:rPr lang="en-GB" sz="2400" dirty="0"/>
              <a:t>3e – talking about impact of introducing a new product</a:t>
            </a:r>
          </a:p>
          <a:p>
            <a:r>
              <a:rPr lang="en-GB" sz="2400" dirty="0"/>
              <a:t>7d – taxation</a:t>
            </a:r>
          </a:p>
          <a:p>
            <a:endParaRPr lang="en-GB" sz="2400" dirty="0"/>
          </a:p>
        </p:txBody>
      </p:sp>
    </p:spTree>
    <p:extLst>
      <p:ext uri="{BB962C8B-B14F-4D97-AF65-F5344CB8AC3E}">
        <p14:creationId xmlns:p14="http://schemas.microsoft.com/office/powerpoint/2010/main" val="2613128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Explain one method/way</a:t>
            </a:r>
          </a:p>
        </p:txBody>
      </p:sp>
      <p:pic>
        <p:nvPicPr>
          <p:cNvPr id="2" name="Picture 1">
            <a:extLst>
              <a:ext uri="{FF2B5EF4-FFF2-40B4-BE49-F238E27FC236}">
                <a16:creationId xmlns:a16="http://schemas.microsoft.com/office/drawing/2014/main" id="{FBD55612-59A7-6837-6648-2F4D765DBF29}"/>
              </a:ext>
            </a:extLst>
          </p:cNvPr>
          <p:cNvPicPr>
            <a:picLocks noChangeAspect="1"/>
          </p:cNvPicPr>
          <p:nvPr/>
        </p:nvPicPr>
        <p:blipFill>
          <a:blip r:embed="rId2"/>
          <a:stretch>
            <a:fillRect/>
          </a:stretch>
        </p:blipFill>
        <p:spPr>
          <a:xfrm>
            <a:off x="436735" y="3202103"/>
            <a:ext cx="8224993" cy="726123"/>
          </a:xfrm>
          <a:prstGeom prst="rect">
            <a:avLst/>
          </a:prstGeom>
        </p:spPr>
      </p:pic>
      <p:pic>
        <p:nvPicPr>
          <p:cNvPr id="3" name="Picture 2">
            <a:extLst>
              <a:ext uri="{FF2B5EF4-FFF2-40B4-BE49-F238E27FC236}">
                <a16:creationId xmlns:a16="http://schemas.microsoft.com/office/drawing/2014/main" id="{E672807A-DC6A-5496-CDEA-EF65EF70D9F7}"/>
              </a:ext>
            </a:extLst>
          </p:cNvPr>
          <p:cNvPicPr>
            <a:picLocks noChangeAspect="1"/>
          </p:cNvPicPr>
          <p:nvPr/>
        </p:nvPicPr>
        <p:blipFill>
          <a:blip r:embed="rId3"/>
          <a:stretch>
            <a:fillRect/>
          </a:stretch>
        </p:blipFill>
        <p:spPr>
          <a:xfrm>
            <a:off x="376989" y="1940483"/>
            <a:ext cx="8390021" cy="752527"/>
          </a:xfrm>
          <a:prstGeom prst="rect">
            <a:avLst/>
          </a:prstGeom>
        </p:spPr>
      </p:pic>
    </p:spTree>
    <p:extLst>
      <p:ext uri="{BB962C8B-B14F-4D97-AF65-F5344CB8AC3E}">
        <p14:creationId xmlns:p14="http://schemas.microsoft.com/office/powerpoint/2010/main" val="148167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Explain one method/way</a:t>
            </a:r>
          </a:p>
        </p:txBody>
      </p:sp>
      <p:pic>
        <p:nvPicPr>
          <p:cNvPr id="3" name="Picture 2">
            <a:extLst>
              <a:ext uri="{FF2B5EF4-FFF2-40B4-BE49-F238E27FC236}">
                <a16:creationId xmlns:a16="http://schemas.microsoft.com/office/drawing/2014/main" id="{E672807A-DC6A-5496-CDEA-EF65EF70D9F7}"/>
              </a:ext>
            </a:extLst>
          </p:cNvPr>
          <p:cNvPicPr>
            <a:picLocks noChangeAspect="1"/>
          </p:cNvPicPr>
          <p:nvPr/>
        </p:nvPicPr>
        <p:blipFill>
          <a:blip r:embed="rId2"/>
          <a:stretch>
            <a:fillRect/>
          </a:stretch>
        </p:blipFill>
        <p:spPr>
          <a:xfrm>
            <a:off x="376989" y="1940483"/>
            <a:ext cx="8390021" cy="752527"/>
          </a:xfrm>
          <a:prstGeom prst="rect">
            <a:avLst/>
          </a:prstGeom>
        </p:spPr>
      </p:pic>
      <p:sp>
        <p:nvSpPr>
          <p:cNvPr id="6" name="TextBox 5">
            <a:extLst>
              <a:ext uri="{FF2B5EF4-FFF2-40B4-BE49-F238E27FC236}">
                <a16:creationId xmlns:a16="http://schemas.microsoft.com/office/drawing/2014/main" id="{64E0038E-6599-17AF-0129-8B1027162E5B}"/>
              </a:ext>
            </a:extLst>
          </p:cNvPr>
          <p:cNvSpPr txBox="1"/>
          <p:nvPr/>
        </p:nvSpPr>
        <p:spPr>
          <a:xfrm>
            <a:off x="848225" y="3010829"/>
            <a:ext cx="7447547" cy="2308324"/>
          </a:xfrm>
          <a:prstGeom prst="rect">
            <a:avLst/>
          </a:prstGeom>
          <a:noFill/>
        </p:spPr>
        <p:txBody>
          <a:bodyPr wrap="square">
            <a:spAutoFit/>
          </a:bodyPr>
          <a:lstStyle/>
          <a:p>
            <a:r>
              <a:rPr lang="en-GB" dirty="0"/>
              <a:t>This means that they can pick a cheaper location, this would mean that total costs would be reduced, as a result the business will make a greater profit.</a:t>
            </a:r>
          </a:p>
          <a:p>
            <a:endParaRPr lang="en-GB" dirty="0"/>
          </a:p>
          <a:p>
            <a:r>
              <a:rPr lang="en-GB" dirty="0"/>
              <a:t>This means that they can pick a cheaper location because they no longer need to have a high street location to attract customers, this is because they are an ecommerce business.</a:t>
            </a:r>
          </a:p>
          <a:p>
            <a:endParaRPr lang="en-GB" dirty="0"/>
          </a:p>
          <a:p>
            <a:endParaRPr lang="en-GB" dirty="0"/>
          </a:p>
        </p:txBody>
      </p:sp>
    </p:spTree>
    <p:extLst>
      <p:ext uri="{BB962C8B-B14F-4D97-AF65-F5344CB8AC3E}">
        <p14:creationId xmlns:p14="http://schemas.microsoft.com/office/powerpoint/2010/main" val="9254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A78A74-EA1A-4B44-83DE-9FEC597FFC52}"/>
              </a:ext>
            </a:extLst>
          </p:cNvPr>
          <p:cNvSpPr>
            <a:spLocks noGrp="1"/>
          </p:cNvSpPr>
          <p:nvPr>
            <p:ph type="title"/>
          </p:nvPr>
        </p:nvSpPr>
        <p:spPr/>
        <p:txBody>
          <a:bodyPr/>
          <a:lstStyle/>
          <a:p>
            <a:r>
              <a:rPr lang="en-GB" dirty="0"/>
              <a:t>Explain one method/way</a:t>
            </a:r>
          </a:p>
        </p:txBody>
      </p:sp>
      <p:pic>
        <p:nvPicPr>
          <p:cNvPr id="2" name="Picture 1">
            <a:extLst>
              <a:ext uri="{FF2B5EF4-FFF2-40B4-BE49-F238E27FC236}">
                <a16:creationId xmlns:a16="http://schemas.microsoft.com/office/drawing/2014/main" id="{FBD55612-59A7-6837-6648-2F4D765DBF29}"/>
              </a:ext>
            </a:extLst>
          </p:cNvPr>
          <p:cNvPicPr>
            <a:picLocks noChangeAspect="1"/>
          </p:cNvPicPr>
          <p:nvPr/>
        </p:nvPicPr>
        <p:blipFill>
          <a:blip r:embed="rId2"/>
          <a:stretch>
            <a:fillRect/>
          </a:stretch>
        </p:blipFill>
        <p:spPr>
          <a:xfrm>
            <a:off x="436735" y="1940483"/>
            <a:ext cx="8224993" cy="726123"/>
          </a:xfrm>
          <a:prstGeom prst="rect">
            <a:avLst/>
          </a:prstGeom>
        </p:spPr>
      </p:pic>
      <p:sp>
        <p:nvSpPr>
          <p:cNvPr id="6" name="TextBox 5">
            <a:extLst>
              <a:ext uri="{FF2B5EF4-FFF2-40B4-BE49-F238E27FC236}">
                <a16:creationId xmlns:a16="http://schemas.microsoft.com/office/drawing/2014/main" id="{640CA1BE-E2CD-E519-0941-A3DDA48A0C1A}"/>
              </a:ext>
            </a:extLst>
          </p:cNvPr>
          <p:cNvSpPr txBox="1"/>
          <p:nvPr/>
        </p:nvSpPr>
        <p:spPr>
          <a:xfrm>
            <a:off x="878305" y="2898733"/>
            <a:ext cx="7134726" cy="2585323"/>
          </a:xfrm>
          <a:prstGeom prst="rect">
            <a:avLst/>
          </a:prstGeom>
          <a:noFill/>
        </p:spPr>
        <p:txBody>
          <a:bodyPr wrap="square">
            <a:spAutoFit/>
          </a:bodyPr>
          <a:lstStyle/>
          <a:p>
            <a:r>
              <a:rPr lang="en-GB" dirty="0"/>
              <a:t>A business could add new features to their product. This would mean that they would sell more products, which would lead to sales revenue increasing, this would allow them to make more profit. This would make them more competitive.</a:t>
            </a:r>
          </a:p>
          <a:p>
            <a:endParaRPr lang="en-GB" dirty="0"/>
          </a:p>
          <a:p>
            <a:endParaRPr lang="en-GB" dirty="0"/>
          </a:p>
          <a:p>
            <a:r>
              <a:rPr lang="en-GB" dirty="0"/>
              <a:t>A business could add new features to their product. This would mean that it could have a USP compared to rivals, therefore the product becomes more appealing when compared to competitor products.</a:t>
            </a:r>
          </a:p>
        </p:txBody>
      </p:sp>
    </p:spTree>
    <p:extLst>
      <p:ext uri="{BB962C8B-B14F-4D97-AF65-F5344CB8AC3E}">
        <p14:creationId xmlns:p14="http://schemas.microsoft.com/office/powerpoint/2010/main" val="1402916559"/>
      </p:ext>
    </p:extLst>
  </p:cSld>
  <p:clrMapOvr>
    <a:masterClrMapping/>
  </p:clrMapOvr>
</p:sld>
</file>

<file path=ppt/theme/theme1.xml><?xml version="1.0" encoding="utf-8"?>
<a:theme xmlns:a="http://schemas.openxmlformats.org/drawingml/2006/main" name="Pearson Edexcel A Level Art and Design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Pearson Edexcel A Level Economics 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Pearson Edexcel A Level Economics B">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earson Edexcel GCSE Art and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Business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us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earson Edexcel GCSE Mus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earson Edexcel GCSE Busines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earson Edexcel GCSE Design and Technolog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Pearson Edexcel A Level Design and Technolog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Pearson Edexcel A Level Music Technolog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fec06e9-b0ff-4cf6-adbd-5e5215e5d8bf">
      <UserInfo>
        <DisplayName>Stratton, Edward</DisplayName>
        <AccountId>3250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0B7098744D4C4986B9B3079EA4A0EF" ma:contentTypeVersion="5" ma:contentTypeDescription="Create a new document." ma:contentTypeScope="" ma:versionID="e483359979cea0a3620f94d08b3710e6">
  <xsd:schema xmlns:xsd="http://www.w3.org/2001/XMLSchema" xmlns:xs="http://www.w3.org/2001/XMLSchema" xmlns:p="http://schemas.microsoft.com/office/2006/metadata/properties" xmlns:ns2="e43e464a-f196-4710-b114-840bf8b490dc" xmlns:ns3="6fec06e9-b0ff-4cf6-adbd-5e5215e5d8bf" targetNamespace="http://schemas.microsoft.com/office/2006/metadata/properties" ma:root="true" ma:fieldsID="6da8e7befc6cab8a27e9353cb3daf686" ns2:_="" ns3:_="">
    <xsd:import namespace="e43e464a-f196-4710-b114-840bf8b490dc"/>
    <xsd:import namespace="6fec06e9-b0ff-4cf6-adbd-5e5215e5d8b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3e464a-f196-4710-b114-840bf8b490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ec06e9-b0ff-4cf6-adbd-5e5215e5d8bf"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C1F467-6CED-422F-9840-4A1E7063CA10}">
  <ds:schemaRefs>
    <ds:schemaRef ds:uri="http://schemas.microsoft.com/sharepoint/v3/contenttype/forms"/>
  </ds:schemaRefs>
</ds:datastoreItem>
</file>

<file path=customXml/itemProps2.xml><?xml version="1.0" encoding="utf-8"?>
<ds:datastoreItem xmlns:ds="http://schemas.openxmlformats.org/officeDocument/2006/customXml" ds:itemID="{7EBF9A96-08E5-4821-A629-2FFDF490C02E}">
  <ds:schemaRefs>
    <ds:schemaRef ds:uri="aef15915-1ad9-4df2-a051-24e841bbfed3"/>
    <ds:schemaRef ds:uri="d37093ce-74a9-4ead-ba34-b65f3c86094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6fec06e9-b0ff-4cf6-adbd-5e5215e5d8bf"/>
  </ds:schemaRefs>
</ds:datastoreItem>
</file>

<file path=customXml/itemProps3.xml><?xml version="1.0" encoding="utf-8"?>
<ds:datastoreItem xmlns:ds="http://schemas.openxmlformats.org/officeDocument/2006/customXml" ds:itemID="{323BEC99-31C2-4314-85EF-34B1F188C8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3e464a-f196-4710-b114-840bf8b490dc"/>
    <ds:schemaRef ds:uri="6fec06e9-b0ff-4cf6-adbd-5e5215e5d8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378</TotalTime>
  <Words>772</Words>
  <Application>Microsoft Office PowerPoint</Application>
  <PresentationFormat>On-screen Show (4:3)</PresentationFormat>
  <Paragraphs>91</Paragraphs>
  <Slides>18</Slides>
  <Notes>0</Notes>
  <HiddenSlides>0</HiddenSlides>
  <MMClips>0</MMClips>
  <ScaleCrop>false</ScaleCrop>
  <HeadingPairs>
    <vt:vector size="6" baseType="variant">
      <vt:variant>
        <vt:lpstr>Fonts Used</vt:lpstr>
      </vt:variant>
      <vt:variant>
        <vt:i4>2</vt:i4>
      </vt:variant>
      <vt:variant>
        <vt:lpstr>Theme</vt:lpstr>
      </vt:variant>
      <vt:variant>
        <vt:i4>14</vt:i4>
      </vt:variant>
      <vt:variant>
        <vt:lpstr>Slide Titles</vt:lpstr>
      </vt:variant>
      <vt:variant>
        <vt:i4>18</vt:i4>
      </vt:variant>
    </vt:vector>
  </HeadingPairs>
  <TitlesOfParts>
    <vt:vector size="34" baseType="lpstr">
      <vt:lpstr>Arial</vt:lpstr>
      <vt:lpstr>Calibri</vt:lpstr>
      <vt:lpstr>Pearson Edexcel A Level Art and Design </vt:lpstr>
      <vt:lpstr>Pearson Edexcel GCSE Art and Design</vt:lpstr>
      <vt:lpstr>Pearson Edexcel A Level Business </vt:lpstr>
      <vt:lpstr>Pearson Edexcel A Level Music</vt:lpstr>
      <vt:lpstr>Pearson Edexcel GCSE Music</vt:lpstr>
      <vt:lpstr>Pearson Edexcel GCSE Business</vt:lpstr>
      <vt:lpstr>Pearson Edexcel GCSE Design and Technology</vt:lpstr>
      <vt:lpstr>Pearson Edexcel A Level Design and Technology</vt:lpstr>
      <vt:lpstr>Pearson Edexcel A Level Music Technology</vt:lpstr>
      <vt:lpstr>Pearson Edexcel A Level Economics A</vt:lpstr>
      <vt:lpstr>Pearson Edexcel A Level Economics B</vt:lpstr>
      <vt:lpstr>PDA_Circles</vt:lpstr>
      <vt:lpstr>PDA_Core_Content_option_1</vt:lpstr>
      <vt:lpstr>PDA_Core_Content_option_2</vt:lpstr>
      <vt:lpstr>PowerPoint Presentation</vt:lpstr>
      <vt:lpstr>Agenda</vt:lpstr>
      <vt:lpstr>Positives and Negatives</vt:lpstr>
      <vt:lpstr>Over elaboration of three mark responses</vt:lpstr>
      <vt:lpstr>Over elaboration of three mark responses</vt:lpstr>
      <vt:lpstr>Poor knowledge</vt:lpstr>
      <vt:lpstr>Explain one method/way</vt:lpstr>
      <vt:lpstr>Explain one method/way</vt:lpstr>
      <vt:lpstr>Explain one method/way</vt:lpstr>
      <vt:lpstr>Application in State and Outline Questions</vt:lpstr>
      <vt:lpstr>Application in State and Outline Questions</vt:lpstr>
      <vt:lpstr>Application in State and Outline Questions</vt:lpstr>
      <vt:lpstr>Application in State and Outline Questions</vt:lpstr>
      <vt:lpstr>Structure of Justify Questions</vt:lpstr>
      <vt:lpstr>Focus on Analyse Questions</vt:lpstr>
      <vt:lpstr>Focus on Analyse Questions</vt:lpstr>
      <vt:lpstr>Over to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Phil Holton</cp:lastModifiedBy>
  <cp:revision>60</cp:revision>
  <dcterms:created xsi:type="dcterms:W3CDTF">2021-11-09T10:57:38Z</dcterms:created>
  <dcterms:modified xsi:type="dcterms:W3CDTF">2023-10-12T09:02:44Z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0x010100CB0B7098744D4C4986B9B3079EA4A0EF</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